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5" r:id="rId1"/>
  </p:sldMasterIdLst>
  <p:notesMasterIdLst>
    <p:notesMasterId r:id="rId6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74" r:id="rId14"/>
    <p:sldId id="273" r:id="rId15"/>
    <p:sldId id="328" r:id="rId16"/>
    <p:sldId id="329" r:id="rId17"/>
    <p:sldId id="330" r:id="rId18"/>
    <p:sldId id="275" r:id="rId19"/>
    <p:sldId id="331" r:id="rId20"/>
    <p:sldId id="276" r:id="rId21"/>
    <p:sldId id="277" r:id="rId22"/>
    <p:sldId id="278" r:id="rId23"/>
    <p:sldId id="332" r:id="rId24"/>
    <p:sldId id="279" r:id="rId25"/>
    <p:sldId id="333" r:id="rId26"/>
    <p:sldId id="280" r:id="rId27"/>
    <p:sldId id="281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289" r:id="rId37"/>
    <p:sldId id="290" r:id="rId38"/>
    <p:sldId id="291" r:id="rId39"/>
    <p:sldId id="292" r:id="rId40"/>
    <p:sldId id="293" r:id="rId41"/>
    <p:sldId id="294" r:id="rId42"/>
    <p:sldId id="327" r:id="rId43"/>
    <p:sldId id="296" r:id="rId44"/>
    <p:sldId id="312" r:id="rId45"/>
    <p:sldId id="297" r:id="rId46"/>
    <p:sldId id="298" r:id="rId47"/>
    <p:sldId id="299" r:id="rId48"/>
    <p:sldId id="301" r:id="rId49"/>
    <p:sldId id="302" r:id="rId50"/>
    <p:sldId id="313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A4956A-DDF0-4466-8A6E-FC012B467A69}">
  <a:tblStyle styleId="{30A4956A-DDF0-4466-8A6E-FC012B467A69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04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="" xmlns:p14="http://schemas.microsoft.com/office/powerpoint/2010/main" val="133174522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10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3731" name="Shape 11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995883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hape 18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2947" name="Shape 18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75008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hape 18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3971" name="Shape 18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6265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hape 21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9091" name="Shape 21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191247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23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0115" name="Shape 2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16025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hape 23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1139" name="Shape 2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06373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hape 24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2163" name="Shape 24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363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hape 25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3187" name="Shape 2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306309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hape 25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4211" name="Shape 26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4283502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hape 26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5235" name="Shape 26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664515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hape 27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6259" name="Shape 27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0968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12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4755" name="Shape 12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62479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hape 27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7283" name="Shape 28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482471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8307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971024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9331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416317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0355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642660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1379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490588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2403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333679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3427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446191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4451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644731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5475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207396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hape 28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6499" name="Shape 2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31622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12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5779" name="Shape 12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902088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hape 37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7523" name="Shape 37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63605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hape 38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8547" name="Shape 38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386131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hape 39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9571" name="Shape 39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1792752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hape 41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0595" name="Shape 41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584392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hape 42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1619" name="Shape 42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1992860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hape 43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43" name="Shape 43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4134471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hape 27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3667" name="Shape 28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803816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hape 47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4691" name="Shape 47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2559959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hape 47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5715" name="Shape 47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8030330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hape 47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6739" name="Shape 47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62438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hape 13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6803" name="Shape 13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40083522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hape 48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7763" name="Shape 48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392457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hape 49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8787" name="Shape 49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3014280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hape 50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9811" name="Shape 50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4563634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50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0835" name="Shape 50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2943669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hape 50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1859" name="Shape 50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22311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14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7827" name="Shape 14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44262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14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8851" name="Shape 14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4066985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hape 1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9875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68525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16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0899" name="Shape 1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93443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17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1923" name="Shape 17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418222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0484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5267" y="3680884"/>
              <a:ext cx="4764617" cy="317711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667" y="3589867"/>
              <a:ext cx="1818217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0"/>
              <a:ext cx="842433" cy="566631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6C7B0-3B85-4CCA-A3C9-690C0E0A32AA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0159A-FEEE-483B-9203-19C12A9E3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07537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6B07-9379-4FF2-8C6F-0D111E78B582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437B8-9548-496A-8D79-4EF843681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8015053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592138"/>
            <a:ext cx="457200" cy="439737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088" y="2165350"/>
            <a:ext cx="457200" cy="438150"/>
          </a:xfrm>
          <a:prstGeom prst="rect">
            <a:avLst/>
          </a:prstGeom>
        </p:spPr>
        <p:txBody>
          <a:bodyPr lIns="68580" tIns="34290" rIns="68580" bIns="3429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lang="en-US" sz="1050" kern="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387B5-833D-484D-936A-50653B7A3828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DFC2577-C736-4F41-8D59-B2A83DDB8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577830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6F82E-8A11-41FB-94AA-FB3321DDBF91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5B8E2-2B20-4B40-92D3-1D375209D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862955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592138"/>
            <a:ext cx="457200" cy="439737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088" y="2165350"/>
            <a:ext cx="457200" cy="438150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D4810-D438-4C31-B33D-C55BEDE94594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F58D7C3-7A1F-47BB-A3EB-F97071D3E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8849501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87062-6F13-4560-8BB0-6660ACE8A874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62A3A89-49C8-421B-962A-D198970AD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1873470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0D8DB-254A-4015-8C84-6C70577E1673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6C211-6949-4C39-B3FE-49F68A7630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9677639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A9E59-E9BE-4C16-86E5-9EC5BCA71074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FFE8A-7EFC-4A8A-A9B9-8059F96BEE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86485882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5"/>
          <p:cNvSpPr txBox="1">
            <a:spLocks noGrp="1"/>
          </p:cNvSpPr>
          <p:nvPr>
            <p:ph type="sldNum" idx="10"/>
          </p:nvPr>
        </p:nvSpPr>
        <p:spPr>
          <a:xfrm>
            <a:off x="8556625" y="4749800"/>
            <a:ext cx="549275" cy="393700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3FD79581-85BE-41D0-B944-381ABD10BD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0982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B15CA-6DD2-479C-99CA-22E9CB67C378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CFBEE-B303-45A6-A18E-01AFC5AD5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943010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BF27-2E2E-44C3-8282-15CC8485E92E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2DEBD-841B-4C65-BB87-83807AFC4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429279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72408-C660-4274-A68F-C16B5E8AF5F7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AE97C-837F-46EC-AEAA-7513EDE1A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364835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46966-FFFC-400B-9288-5C0D529CD907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4BBCB-5BCD-4FD4-A6FE-42236CE60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1406245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76C9-F639-4F06-83DF-C7DCCB37D427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23099-1FD2-4DD5-8AD1-79ED3371D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69988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5BD48-5455-4D7F-922B-E70F881E76FC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6C069-F758-44DB-B08A-95D5642AD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67490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/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9F5C-E602-4AEC-AB27-90E5711DCE34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DC23F-4E15-4E52-A344-B4F7B7F75D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868878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03BA-282B-4A1E-9A14-51CD238C435C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33884-9340-49C9-BDC8-4606B5096E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3595751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0884"/>
              <a:ext cx="4764617" cy="317711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89867"/>
              <a:ext cx="1818217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457200"/>
            <a:ext cx="64468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620838"/>
            <a:ext cx="644683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0725"/>
            <a:ext cx="684213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kern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AA97FEF0-F9EF-4076-9AFF-DB95C83E09B8}" type="datetimeFigureOut">
              <a:rPr lang="en-US"/>
              <a:pPr>
                <a:defRPr/>
              </a:pPr>
              <a:t>4/20/2015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" y="4530725"/>
            <a:ext cx="4722813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kern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3663" y="4530725"/>
            <a:ext cx="511175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chemeClr val="accent1"/>
                </a:solidFill>
              </a:defRPr>
            </a:lvl1pPr>
          </a:lstStyle>
          <a:p>
            <a:fld id="{0A1EFAFC-D3F0-44B8-BD84-5DE5994C5E3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6" r:id="rId11"/>
    <p:sldLayoutId id="2147483851" r:id="rId12"/>
    <p:sldLayoutId id="2147483857" r:id="rId13"/>
    <p:sldLayoutId id="2147483852" r:id="rId14"/>
    <p:sldLayoutId id="2147483853" r:id="rId15"/>
    <p:sldLayoutId id="2147483854" r:id="rId16"/>
    <p:sldLayoutId id="2147483858" r:id="rId17"/>
  </p:sldLayoutIdLst>
  <p:hf sldNum="0"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23)%20Camera%20in%20gimbal.wmv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Red%20balloon%20popping%20Slo%20mo.wm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15)%20Green%20pop%20instant%20goes%20to%20second%20and%20fails.wm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18)%20best%20video%20of%20laser%20flipping%20between%20balloons.wm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21)%20Blue%20Green%20Orange%20Combination.wm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10)%20Green%20balloon%20pop%20and%20then%20release%20failed.wm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8)%20Pop%20yellow%20release%20yellow.wmv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12)%20Failed%20floating%20green%20-%20popped%20instant%20close.wm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Popped%20yellow%20moving%20balloon%20replacement.wm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25)%20Final%20Video.wmv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dited%20sound\Jumping%20for%20balloon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322263" y="1878013"/>
            <a:ext cx="7927975" cy="1160462"/>
          </a:xfrm>
        </p:spPr>
        <p:txBody>
          <a:bodyPr lIns="91425" tIns="91425" rIns="91425" bIns="91425" rtlCol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/>
              <a:t>AIR-STRIKE</a:t>
            </a:r>
            <a:br>
              <a:rPr lang="en" dirty="0"/>
            </a:br>
            <a:r>
              <a:rPr lang="en" sz="1400" dirty="0"/>
              <a:t>Aerial Intruder Removal - System for Tracking and Rendering Ineffective Knavish Enemies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lIns="91425" tIns="91425" rIns="91425" bIns="91425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en" sz="1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Group 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sz="1350" dirty="0"/>
          </a:p>
        </p:txBody>
      </p:sp>
      <p:sp>
        <p:nvSpPr>
          <p:cNvPr id="6148" name="Shape 107"/>
          <p:cNvSpPr txBox="1">
            <a:spLocks noChangeArrowheads="1"/>
          </p:cNvSpPr>
          <p:nvPr/>
        </p:nvSpPr>
        <p:spPr bwMode="auto">
          <a:xfrm>
            <a:off x="695325" y="3667125"/>
            <a:ext cx="777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Kevin Chau - Computer Engineering</a:t>
            </a:r>
          </a:p>
          <a:p>
            <a:pPr algn="ctr" eaLnBrk="1" hangingPunct="1"/>
            <a:r>
              <a:rPr lang="en-US" altLang="en-US"/>
              <a:t>Scott Greenwald - Electrical Engineering</a:t>
            </a:r>
          </a:p>
          <a:p>
            <a:pPr algn="ctr" eaLnBrk="1" hangingPunct="1"/>
            <a:r>
              <a:rPr lang="en-US" altLang="en-US"/>
              <a:t>Andrew Kirk - Photonics Engineering</a:t>
            </a:r>
          </a:p>
          <a:p>
            <a:pPr algn="ctr" eaLnBrk="1" hangingPunct="1"/>
            <a:r>
              <a:rPr lang="en-US" altLang="en-US"/>
              <a:t>Christopher Walls - Computer Engineering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176"/>
          <p:cNvSpPr>
            <a:spLocks noGrp="1"/>
          </p:cNvSpPr>
          <p:nvPr>
            <p:ph type="title"/>
          </p:nvPr>
        </p:nvSpPr>
        <p:spPr>
          <a:xfrm>
            <a:off x="119063" y="1174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Software Architecture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4259263" y="962025"/>
            <a:ext cx="3086100" cy="1722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marL="457200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Designed as three threads managed by FREE-RTOS</a:t>
            </a:r>
          </a:p>
          <a:p>
            <a:pPr marL="914400" lvl="1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SimpleLink</a:t>
            </a:r>
          </a:p>
          <a:p>
            <a:pPr marL="914400" lvl="1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Targeting</a:t>
            </a:r>
          </a:p>
          <a:p>
            <a:pPr marL="914400" lvl="1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HTTP/Websocket Server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9738" y="1023938"/>
            <a:ext cx="3759200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ym typeface="Arial" charset="0"/>
              </a:rPr>
              <a:t>SimpleLink</a:t>
            </a:r>
            <a:r>
              <a:rPr lang="en-US" dirty="0">
                <a:sym typeface="Arial" charset="0"/>
              </a:rPr>
              <a:t> (Highest Priority)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1800" y="2065338"/>
            <a:ext cx="3759200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Targeting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1800" y="3106738"/>
            <a:ext cx="3759200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HTTP/</a:t>
            </a:r>
            <a:r>
              <a:rPr lang="en-US" dirty="0" err="1">
                <a:sym typeface="Arial" charset="0"/>
              </a:rPr>
              <a:t>WebSocket</a:t>
            </a:r>
            <a:r>
              <a:rPr lang="en-US" dirty="0">
                <a:sym typeface="Arial" charset="0"/>
              </a:rPr>
              <a:t> Server (Lowest Priority)</a:t>
            </a:r>
          </a:p>
        </p:txBody>
      </p:sp>
      <p:sp>
        <p:nvSpPr>
          <p:cNvPr id="14" name="Shape 178"/>
          <p:cNvSpPr txBox="1"/>
          <p:nvPr/>
        </p:nvSpPr>
        <p:spPr>
          <a:xfrm>
            <a:off x="4335463" y="2692400"/>
            <a:ext cx="3187260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marL="457200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These three threads are scheduled after </a:t>
            </a:r>
            <a:r>
              <a:rPr lang="e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initialization </a:t>
            </a: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has completed in the main thread.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Software State Diagram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00" y="1063625"/>
            <a:ext cx="3563134" cy="37583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/>
              <a:t>Network Design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23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Network Design - Purpose</a:t>
            </a:r>
          </a:p>
        </p:txBody>
      </p:sp>
      <p:sp>
        <p:nvSpPr>
          <p:cNvPr id="23555" name="Shape 236"/>
          <p:cNvSpPr>
            <a:spLocks noGrp="1"/>
          </p:cNvSpPr>
          <p:nvPr>
            <p:ph type="body" idx="1"/>
          </p:nvPr>
        </p:nvSpPr>
        <p:spPr>
          <a:xfrm>
            <a:off x="258763" y="1200150"/>
            <a:ext cx="7102475" cy="3725863"/>
          </a:xfrm>
        </p:spPr>
        <p:txBody>
          <a:bodyPr/>
          <a:lstStyle/>
          <a:p>
            <a:pPr marL="457200" indent="-3810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smtClean="0"/>
              <a:t>Network intensive processes such as TLS/SSL, TCP/IP, and Wi-Fi don’t take the main MCU’s resources.</a:t>
            </a:r>
          </a:p>
          <a:p>
            <a:pPr marL="457200" indent="-3810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smtClean="0"/>
              <a:t>Authorizes users through WPA.</a:t>
            </a:r>
          </a:p>
          <a:p>
            <a:pPr marL="457200" indent="-3810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smtClean="0"/>
              <a:t>Providing interface through HTTP web server allows any Wi-Fi enabled device with a web browser to interface with system.</a:t>
            </a:r>
          </a:p>
          <a:p>
            <a:pPr marL="457200" indent="-3810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smtClean="0"/>
              <a:t>Only need to develop one application that will work with multiple platforms.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219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Network Architecture</a:t>
            </a:r>
          </a:p>
        </p:txBody>
      </p:sp>
      <p:sp>
        <p:nvSpPr>
          <p:cNvPr id="24579" name="Shape 220"/>
          <p:cNvSpPr>
            <a:spLocks noChangeArrowheads="1"/>
          </p:cNvSpPr>
          <p:nvPr/>
        </p:nvSpPr>
        <p:spPr bwMode="auto">
          <a:xfrm>
            <a:off x="731838" y="1265238"/>
            <a:ext cx="830262" cy="806450"/>
          </a:xfrm>
          <a:prstGeom prst="rect">
            <a:avLst/>
          </a:prstGeom>
          <a:solidFill>
            <a:srgbClr val="9FC5E8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MCU</a:t>
            </a:r>
          </a:p>
        </p:txBody>
      </p:sp>
      <p:pic>
        <p:nvPicPr>
          <p:cNvPr id="24580" name="Shape 22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1250950"/>
            <a:ext cx="10223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Shape 224"/>
          <p:cNvSpPr>
            <a:spLocks noChangeArrowheads="1"/>
          </p:cNvSpPr>
          <p:nvPr/>
        </p:nvSpPr>
        <p:spPr bwMode="auto">
          <a:xfrm>
            <a:off x="1990725" y="1225550"/>
            <a:ext cx="1685925" cy="846138"/>
          </a:xfrm>
          <a:prstGeom prst="leftRightArrow">
            <a:avLst>
              <a:gd name="adj1" fmla="val 50000"/>
              <a:gd name="adj2" fmla="val 49932"/>
            </a:avLst>
          </a:prstGeom>
          <a:solidFill>
            <a:srgbClr val="9FC5E8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2.4GHz Antenna</a:t>
            </a:r>
          </a:p>
        </p:txBody>
      </p:sp>
      <p:cxnSp>
        <p:nvCxnSpPr>
          <p:cNvPr id="24582" name="Shape 225"/>
          <p:cNvCxnSpPr>
            <a:cxnSpLocks noChangeShapeType="1"/>
          </p:cNvCxnSpPr>
          <p:nvPr/>
        </p:nvCxnSpPr>
        <p:spPr bwMode="auto">
          <a:xfrm>
            <a:off x="431800" y="2546350"/>
            <a:ext cx="5645150" cy="0"/>
          </a:xfrm>
          <a:prstGeom prst="straightConnector1">
            <a:avLst/>
          </a:prstGeom>
          <a:noFill/>
          <a:ln w="19050">
            <a:solidFill>
              <a:schemeClr val="tx2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583" name="Shape 226"/>
          <p:cNvSpPr>
            <a:spLocks noChangeArrowheads="1"/>
          </p:cNvSpPr>
          <p:nvPr/>
        </p:nvSpPr>
        <p:spPr bwMode="auto">
          <a:xfrm>
            <a:off x="661988" y="2895600"/>
            <a:ext cx="1125537" cy="1069975"/>
          </a:xfrm>
          <a:prstGeom prst="rect">
            <a:avLst/>
          </a:prstGeom>
          <a:solidFill>
            <a:srgbClr val="9FC5E8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Web Server and Event Handler</a:t>
            </a:r>
          </a:p>
        </p:txBody>
      </p:sp>
      <p:sp>
        <p:nvSpPr>
          <p:cNvPr id="24584" name="Shape 227"/>
          <p:cNvSpPr>
            <a:spLocks noChangeArrowheads="1"/>
          </p:cNvSpPr>
          <p:nvPr/>
        </p:nvSpPr>
        <p:spPr bwMode="auto">
          <a:xfrm>
            <a:off x="2068513" y="3021013"/>
            <a:ext cx="1530350" cy="804862"/>
          </a:xfrm>
          <a:prstGeom prst="leftRightArrow">
            <a:avLst>
              <a:gd name="adj1" fmla="val 50000"/>
              <a:gd name="adj2" fmla="val 50070"/>
            </a:avLst>
          </a:prstGeom>
          <a:solidFill>
            <a:srgbClr val="9FC5E8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Simplelink API</a:t>
            </a:r>
          </a:p>
        </p:txBody>
      </p:sp>
      <p:sp>
        <p:nvSpPr>
          <p:cNvPr id="24585" name="Shape 228"/>
          <p:cNvSpPr>
            <a:spLocks noChangeArrowheads="1"/>
          </p:cNvSpPr>
          <p:nvPr/>
        </p:nvSpPr>
        <p:spPr bwMode="auto">
          <a:xfrm>
            <a:off x="3924300" y="2673350"/>
            <a:ext cx="1295400" cy="1355725"/>
          </a:xfrm>
          <a:prstGeom prst="rect">
            <a:avLst/>
          </a:prstGeom>
          <a:solidFill>
            <a:srgbClr val="9FC5E8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Wi-Fi and Internet Protocols</a:t>
            </a:r>
          </a:p>
        </p:txBody>
      </p:sp>
      <p:sp>
        <p:nvSpPr>
          <p:cNvPr id="24586" name="Shape 229"/>
          <p:cNvSpPr txBox="1">
            <a:spLocks noChangeArrowheads="1"/>
          </p:cNvSpPr>
          <p:nvPr/>
        </p:nvSpPr>
        <p:spPr bwMode="auto">
          <a:xfrm>
            <a:off x="4913313" y="2174875"/>
            <a:ext cx="143986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Hardware</a:t>
            </a:r>
          </a:p>
        </p:txBody>
      </p:sp>
      <p:sp>
        <p:nvSpPr>
          <p:cNvPr id="24587" name="Shape 230"/>
          <p:cNvSpPr txBox="1">
            <a:spLocks noChangeArrowheads="1"/>
          </p:cNvSpPr>
          <p:nvPr/>
        </p:nvSpPr>
        <p:spPr bwMode="auto">
          <a:xfrm>
            <a:off x="5173663" y="2541588"/>
            <a:ext cx="1073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Software</a:t>
            </a:r>
          </a:p>
        </p:txBody>
      </p:sp>
      <p:sp>
        <p:nvSpPr>
          <p:cNvPr id="24588" name="TextBox 12"/>
          <p:cNvSpPr txBox="1">
            <a:spLocks noChangeArrowheads="1"/>
          </p:cNvSpPr>
          <p:nvPr/>
        </p:nvSpPr>
        <p:spPr bwMode="auto">
          <a:xfrm>
            <a:off x="5427663" y="1181100"/>
            <a:ext cx="16129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/>
              <a:t>mDNS and DHCP included in SimpleLink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SimpleLink Thread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9375"/>
            <a:ext cx="4014788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ym typeface="Arial" charset="0"/>
              </a:rPr>
              <a:t>SimpleLink</a:t>
            </a:r>
            <a:endParaRPr lang="en-US" dirty="0">
              <a:sym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063" y="3332163"/>
            <a:ext cx="3990975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HTTP/</a:t>
            </a:r>
            <a:r>
              <a:rPr lang="en-US" dirty="0" err="1">
                <a:sym typeface="Arial" charset="0"/>
              </a:rPr>
              <a:t>WebSocket</a:t>
            </a:r>
            <a:r>
              <a:rPr lang="en-US" dirty="0">
                <a:sym typeface="Arial" charset="0"/>
              </a:rPr>
              <a:t> Server</a:t>
            </a:r>
          </a:p>
        </p:txBody>
      </p:sp>
      <p:sp>
        <p:nvSpPr>
          <p:cNvPr id="6" name="Up Arrow 5"/>
          <p:cNvSpPr/>
          <p:nvPr/>
        </p:nvSpPr>
        <p:spPr>
          <a:xfrm>
            <a:off x="739775" y="1920875"/>
            <a:ext cx="374650" cy="1304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089025" y="2344738"/>
            <a:ext cx="955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/>
              <a:t>Message Queue</a:t>
            </a:r>
          </a:p>
        </p:txBody>
      </p:sp>
      <p:sp>
        <p:nvSpPr>
          <p:cNvPr id="8" name="Up Arrow 7"/>
          <p:cNvSpPr/>
          <p:nvPr/>
        </p:nvSpPr>
        <p:spPr>
          <a:xfrm rot="10800000">
            <a:off x="3052763" y="1955800"/>
            <a:ext cx="374650" cy="1304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3444875" y="2397125"/>
            <a:ext cx="955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/>
              <a:t>Callbacks</a:t>
            </a:r>
          </a:p>
        </p:txBody>
      </p:sp>
      <p:sp>
        <p:nvSpPr>
          <p:cNvPr id="13" name="Shape 178"/>
          <p:cNvSpPr txBox="1"/>
          <p:nvPr/>
        </p:nvSpPr>
        <p:spPr>
          <a:xfrm>
            <a:off x="4443413" y="1311275"/>
            <a:ext cx="3021012" cy="2720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marL="457200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Allows web server to interface with hardware network components.</a:t>
            </a:r>
          </a:p>
          <a:p>
            <a:pPr marL="457200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endParaRPr lang="en" sz="1600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Capable of running the full TCP/IP stack, but in our system it will only handle the Transport Layer and below.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Network Server</a:t>
            </a:r>
          </a:p>
        </p:txBody>
      </p:sp>
      <p:sp>
        <p:nvSpPr>
          <p:cNvPr id="25603" name="Shape 236"/>
          <p:cNvSpPr>
            <a:spLocks noGrp="1"/>
          </p:cNvSpPr>
          <p:nvPr>
            <p:ph type="body" idx="1"/>
          </p:nvPr>
        </p:nvSpPr>
        <p:spPr>
          <a:xfrm>
            <a:off x="258763" y="1200150"/>
            <a:ext cx="7102475" cy="1401763"/>
          </a:xfrm>
        </p:spPr>
        <p:txBody>
          <a:bodyPr/>
          <a:lstStyle/>
          <a:p>
            <a:pPr marL="457200" indent="-3810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Transferring up-to-date information through HTTP POSTs and GETs took too long and had too much overhead.</a:t>
            </a:r>
          </a:p>
          <a:p>
            <a:pPr marL="457200" indent="-3810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Implement </a:t>
            </a:r>
            <a:r>
              <a:rPr lang="en-US" altLang="en-US" sz="1800" dirty="0" err="1" smtClean="0"/>
              <a:t>WebSockets</a:t>
            </a:r>
            <a:r>
              <a:rPr lang="en-US" altLang="en-US" sz="1800" dirty="0" smtClean="0"/>
              <a:t> for faster communication, </a:t>
            </a:r>
            <a:r>
              <a:rPr lang="en-US" altLang="en-US" sz="1800" dirty="0" smtClean="0"/>
              <a:t>but the </a:t>
            </a:r>
            <a:r>
              <a:rPr lang="en-US" altLang="en-US" sz="1800" dirty="0" smtClean="0"/>
              <a:t>default </a:t>
            </a:r>
            <a:r>
              <a:rPr lang="en-US" altLang="en-US" sz="1800" dirty="0" err="1" smtClean="0"/>
              <a:t>SimpleLink</a:t>
            </a:r>
            <a:r>
              <a:rPr lang="en-US" altLang="en-US" sz="1800" dirty="0" smtClean="0"/>
              <a:t> server does not support </a:t>
            </a:r>
            <a:r>
              <a:rPr lang="en-US" altLang="en-US" sz="1800" dirty="0" err="1" smtClean="0"/>
              <a:t>WebSockets</a:t>
            </a:r>
            <a:r>
              <a:rPr lang="en-US" altLang="en-US" sz="1800" dirty="0" smtClean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8575" y="4073525"/>
            <a:ext cx="213677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Transport Layer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571750" y="4400550"/>
            <a:ext cx="213677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Internet Layer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5400" y="4719638"/>
            <a:ext cx="213677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…</a:t>
            </a:r>
          </a:p>
        </p:txBody>
      </p:sp>
      <p:cxnSp>
        <p:nvCxnSpPr>
          <p:cNvPr id="11" name="Shape 10"/>
          <p:cNvCxnSpPr>
            <a:stCxn id="6" idx="0"/>
          </p:cNvCxnSpPr>
          <p:nvPr/>
        </p:nvCxnSpPr>
        <p:spPr>
          <a:xfrm rot="16200000" flipV="1">
            <a:off x="2541588" y="2978150"/>
            <a:ext cx="1014412" cy="117633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22375" y="2687638"/>
            <a:ext cx="1212850" cy="779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Default Web Server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2200" y="3059113"/>
            <a:ext cx="13223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91100" y="2657475"/>
            <a:ext cx="1676400" cy="85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Custom HTTP/</a:t>
            </a:r>
            <a:r>
              <a:rPr lang="en-US" dirty="0" err="1">
                <a:sym typeface="Arial" charset="0"/>
              </a:rPr>
              <a:t>WebSocket</a:t>
            </a:r>
            <a:r>
              <a:rPr lang="en-US" dirty="0">
                <a:sym typeface="Arial" charset="0"/>
              </a:rPr>
              <a:t> Server</a:t>
            </a:r>
          </a:p>
        </p:txBody>
      </p:sp>
      <p:sp>
        <p:nvSpPr>
          <p:cNvPr id="17" name="Multiply 16"/>
          <p:cNvSpPr/>
          <p:nvPr/>
        </p:nvSpPr>
        <p:spPr>
          <a:xfrm>
            <a:off x="2768600" y="2709863"/>
            <a:ext cx="714375" cy="6985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25612" name="TextBox 17"/>
          <p:cNvSpPr txBox="1">
            <a:spLocks noChangeArrowheads="1"/>
          </p:cNvSpPr>
          <p:nvPr/>
        </p:nvSpPr>
        <p:spPr bwMode="auto">
          <a:xfrm>
            <a:off x="2967038" y="2476500"/>
            <a:ext cx="142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REROUTE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HTTP/</a:t>
            </a:r>
            <a:r>
              <a:rPr lang="en-US" altLang="en-US" dirty="0" err="1" smtClean="0"/>
              <a:t>WebSocket</a:t>
            </a:r>
            <a:r>
              <a:rPr lang="en-US" altLang="en-US" dirty="0" smtClean="0"/>
              <a:t> </a:t>
            </a:r>
            <a:r>
              <a:rPr lang="en-US" altLang="en-US" dirty="0" smtClean="0"/>
              <a:t>Server </a:t>
            </a:r>
            <a:r>
              <a:rPr lang="en-US" altLang="en-US" dirty="0" smtClean="0"/>
              <a:t>Thread</a:t>
            </a: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7163" y="2365375"/>
            <a:ext cx="1214437" cy="7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Listen for new connections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9175" y="2376488"/>
            <a:ext cx="2016125" cy="7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Process HTTP requests and serve web files on flash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0513" y="2354263"/>
            <a:ext cx="2071687" cy="860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ym typeface="Arial" charset="0"/>
              </a:rPr>
              <a:t>Upgrade connection to </a:t>
            </a:r>
            <a:r>
              <a:rPr lang="en-US" dirty="0" err="1">
                <a:sym typeface="Arial" charset="0"/>
              </a:rPr>
              <a:t>WebSocket</a:t>
            </a:r>
            <a:r>
              <a:rPr lang="en-US" dirty="0">
                <a:sym typeface="Arial" charset="0"/>
              </a:rPr>
              <a:t> and process binary messages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906463" y="1689100"/>
            <a:ext cx="1695450" cy="6143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000500" y="1690688"/>
            <a:ext cx="1697038" cy="6159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1006475" y="1314450"/>
            <a:ext cx="157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/>
              <a:t>TCP Handshake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3843338" y="1343025"/>
            <a:ext cx="21256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/>
              <a:t>WebSocket Handshake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50" y="3343275"/>
            <a:ext cx="562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transaction time utilizing HTTP POST/GET = 163ms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9575" y="3819525"/>
            <a:ext cx="562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transaction time utilizing </a:t>
            </a:r>
            <a:r>
              <a:rPr lang="en-US" dirty="0" err="1" smtClean="0"/>
              <a:t>WebSockets</a:t>
            </a:r>
            <a:r>
              <a:rPr lang="en-US" dirty="0" smtClean="0"/>
              <a:t> = 57ms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24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Network User Interface</a:t>
            </a:r>
          </a:p>
        </p:txBody>
      </p:sp>
      <p:sp>
        <p:nvSpPr>
          <p:cNvPr id="27651" name="Shape 24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Through a web browser users can: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View target information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View current orientation of turret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View current laser level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Set laser power level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Set target range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Set configuration information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Set operation mode</a:t>
            </a:r>
          </a:p>
        </p:txBody>
      </p:sp>
      <p:pic>
        <p:nvPicPr>
          <p:cNvPr id="27652" name="Shape 24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9" t="18575" r="1392" b="14314"/>
          <a:stretch>
            <a:fillRect/>
          </a:stretch>
        </p:blipFill>
        <p:spPr bwMode="auto">
          <a:xfrm>
            <a:off x="5232400" y="1063625"/>
            <a:ext cx="26670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Shape 24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077"/>
          <a:stretch>
            <a:fillRect/>
          </a:stretch>
        </p:blipFill>
        <p:spPr bwMode="auto">
          <a:xfrm>
            <a:off x="1225550" y="3708400"/>
            <a:ext cx="28924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Network User Interface (continued)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9025"/>
            <a:ext cx="443865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hape 242"/>
          <p:cNvSpPr>
            <a:spLocks noGrp="1"/>
          </p:cNvSpPr>
          <p:nvPr>
            <p:ph type="body" idx="1"/>
          </p:nvPr>
        </p:nvSpPr>
        <p:spPr>
          <a:xfrm>
            <a:off x="4438650" y="1150938"/>
            <a:ext cx="2976563" cy="3328987"/>
          </a:xfrm>
        </p:spPr>
        <p:txBody>
          <a:bodyPr/>
          <a:lstStyle/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Takes advantage of HTML5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Scene rendered in </a:t>
            </a:r>
            <a:r>
              <a:rPr lang="en-US" altLang="en-US" sz="1600" dirty="0" err="1" smtClean="0"/>
              <a:t>WebGL</a:t>
            </a:r>
            <a:endParaRPr lang="en-US" altLang="en-US" sz="1600" dirty="0" smtClean="0"/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err="1" smtClean="0"/>
              <a:t>WebSockets</a:t>
            </a:r>
            <a:r>
              <a:rPr lang="en-US" altLang="en-US" sz="1600" dirty="0" smtClean="0"/>
              <a:t> for fast communication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altLang="en-US" sz="1600" dirty="0" smtClean="0"/>
              <a:t>Canvas objects for 2D diagrams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118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altLang="en-US" dirty="0" smtClean="0"/>
              <a:t>Motivation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1625" y="1154113"/>
            <a:ext cx="6683375" cy="3725862"/>
          </a:xfrm>
        </p:spPr>
        <p:txBody>
          <a:bodyPr rtlCol="0">
            <a:noAutofit/>
          </a:bodyPr>
          <a:lstStyle/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Team motivation stems from several factors</a:t>
            </a:r>
          </a:p>
          <a:p>
            <a:pPr marL="757238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 system contains several subsystems which coincide nicely with our individual interests</a:t>
            </a:r>
          </a:p>
          <a:p>
            <a:pPr marL="757238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 involved utilizes each of our skill sets and will enable us to learn more about our favoured subjects</a:t>
            </a:r>
          </a:p>
          <a:p>
            <a:pPr marL="757238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Prvious internships/CWEP with Lockheed Martin</a:t>
            </a:r>
          </a:p>
          <a:p>
            <a:pPr marL="1057275" lvl="2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Worked on similar systems</a:t>
            </a:r>
          </a:p>
          <a:p>
            <a:pPr marL="757238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Overall chance to develop and improve our engineering skill and judgement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endParaRPr lang="e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Vision System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hape 25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08" r="10384" b="5141"/>
          <a:stretch>
            <a:fillRect/>
          </a:stretch>
        </p:blipFill>
        <p:spPr bwMode="auto">
          <a:xfrm>
            <a:off x="4227513" y="250825"/>
            <a:ext cx="2843212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hape 25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Camera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0325" y="1001713"/>
            <a:ext cx="6781800" cy="3725862"/>
          </a:xfrm>
        </p:spPr>
        <p:txBody>
          <a:bodyPr rtlCol="0">
            <a:noAutofit/>
          </a:bodyPr>
          <a:lstStyle/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Chose Pixy (CMUCam5)</a:t>
            </a: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Built in image processing</a:t>
            </a: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Detects color blobs and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transmits </a:t>
            </a:r>
            <a:b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coordinates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Communicates via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SPI, I2C, UART,</a:t>
            </a:r>
            <a:b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more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75° horizontal view,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47°vertical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frames per second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processing)</a:t>
            </a:r>
          </a:p>
          <a:p>
            <a:pPr marL="45720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26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Communicating with Pixy</a:t>
            </a:r>
          </a:p>
        </p:txBody>
      </p:sp>
      <p:sp>
        <p:nvSpPr>
          <p:cNvPr id="32771" name="Shape 26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5405336" cy="1504139"/>
          </a:xfrm>
        </p:spPr>
        <p:txBody>
          <a:bodyPr/>
          <a:lstStyle/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Communicate via SPI</a:t>
            </a:r>
          </a:p>
          <a:p>
            <a:pPr marL="914400" lvl="1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○"/>
            </a:pPr>
            <a:r>
              <a:rPr lang="en-US" altLang="en-US" sz="1800" dirty="0" smtClean="0"/>
              <a:t>Faster than other methods</a:t>
            </a:r>
          </a:p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Big Endian, 16-bit words</a:t>
            </a:r>
          </a:p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Sends data every 20 </a:t>
            </a:r>
            <a:r>
              <a:rPr lang="en-US" altLang="en-US" sz="1800" dirty="0" err="1" smtClean="0"/>
              <a:t>ms</a:t>
            </a:r>
            <a:endParaRPr lang="en-US" altLang="en-US" sz="1800" dirty="0" smtClean="0"/>
          </a:p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Frames separated by two sync words</a:t>
            </a:r>
          </a:p>
        </p:txBody>
      </p:sp>
      <p:pic>
        <p:nvPicPr>
          <p:cNvPr id="32772" name="Shape 26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0" t="4243" r="9435" b="7613"/>
          <a:stretch>
            <a:fillRect/>
          </a:stretch>
        </p:blipFill>
        <p:spPr bwMode="auto">
          <a:xfrm>
            <a:off x="2263775" y="2768600"/>
            <a:ext cx="6316663" cy="229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10" t="42352" r="32521" b="24245"/>
          <a:stretch>
            <a:fillRect/>
          </a:stretch>
        </p:blipFill>
        <p:spPr bwMode="auto">
          <a:xfrm>
            <a:off x="4837805" y="547181"/>
            <a:ext cx="2049462" cy="181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of Sight Transformations</a:t>
            </a:r>
            <a:endParaRPr lang="en-US" dirty="0"/>
          </a:p>
        </p:txBody>
      </p:sp>
      <p:sp>
        <p:nvSpPr>
          <p:cNvPr id="4" name="Shape 263"/>
          <p:cNvSpPr>
            <a:spLocks noGrp="1"/>
          </p:cNvSpPr>
          <p:nvPr>
            <p:ph type="body" idx="1"/>
          </p:nvPr>
        </p:nvSpPr>
        <p:spPr>
          <a:xfrm>
            <a:off x="457199" y="1137055"/>
            <a:ext cx="6397557" cy="3383064"/>
          </a:xfrm>
        </p:spPr>
        <p:txBody>
          <a:bodyPr/>
          <a:lstStyle/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400" dirty="0" smtClean="0"/>
              <a:t>Need to convert the coordinates Pixy provides into a line of sight vector that will aim our gimbal system at our designated target</a:t>
            </a:r>
            <a:r>
              <a:rPr lang="en-US" altLang="en-US" sz="1800" dirty="0" smtClean="0"/>
              <a:t>.</a:t>
            </a:r>
            <a:endParaRPr lang="en-US" alt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" y="1920240"/>
            <a:ext cx="6486216" cy="3003218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8272183"/>
                  </p:ext>
                </p:extLst>
              </p:nvPr>
            </p:nvGraphicFramePr>
            <p:xfrm>
              <a:off x="4361831" y="2081983"/>
              <a:ext cx="1657826" cy="489204"/>
            </p:xfrm>
            <a:graphic>
              <a:graphicData uri="http://schemas.openxmlformats.org/drawingml/2006/table">
                <a:tbl>
                  <a:tblPr firstRow="1" firstCol="1" bandRow="1">
                    <a:tableStyleId>{30A4956A-DDF0-4466-8A6E-FC012B467A69}</a:tableStyleId>
                  </a:tblPr>
                  <a:tblGrid>
                    <a:gridCol w="1657826"/>
                  </a:tblGrid>
                  <a:tr h="1433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</a:rPr>
                                  <m:t>𝑥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=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𝑟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∗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1000">
                                    <a:effectLst/>
                                  </a:rPr>
                                  <m:t>∗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𝜙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433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</a:rPr>
                                  <m:t>𝑦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=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𝑟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∗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1000">
                                    <a:effectLst/>
                                  </a:rPr>
                                  <m:t>∗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𝜙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433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</a:rPr>
                                  <m:t>𝑧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=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𝑟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∗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="" xmlns:p14="http://schemas.microsoft.com/office/powerpoint/2010/main" val="2748272183"/>
                  </p:ext>
                </p:extLst>
              </p:nvPr>
            </p:nvGraphicFramePr>
            <p:xfrm>
              <a:off x="4361831" y="2081983"/>
              <a:ext cx="1657826" cy="617220"/>
            </p:xfrm>
            <a:graphic>
              <a:graphicData uri="http://schemas.openxmlformats.org/drawingml/2006/table">
                <a:tbl>
                  <a:tblPr firstRow="1" firstCol="1" bandRow="1">
                    <a:tableStyleId>{30A4956A-DDF0-4466-8A6E-FC012B467A69}</a:tableStyleId>
                  </a:tblPr>
                  <a:tblGrid>
                    <a:gridCol w="1657826"/>
                  </a:tblGrid>
                  <a:tr h="1630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b="-203704"/>
                          </a:stretch>
                        </a:blipFill>
                      </a:tcPr>
                    </a:tc>
                  </a:tr>
                  <a:tr h="1630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0000" b="-103704"/>
                          </a:stretch>
                        </a:blipFill>
                      </a:tcPr>
                    </a:tc>
                  </a:tr>
                  <a:tr h="1630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00000" b="-370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290851" y="2542932"/>
                <a:ext cx="717504" cy="571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2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851" y="2542932"/>
                <a:ext cx="717504" cy="571310"/>
              </a:xfrm>
              <a:prstGeom prst="rect">
                <a:avLst/>
              </a:prstGeom>
              <a:blipFill rotWithShape="0"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3148982"/>
                  </p:ext>
                </p:extLst>
              </p:nvPr>
            </p:nvGraphicFramePr>
            <p:xfrm>
              <a:off x="2717334" y="4045419"/>
              <a:ext cx="2361724" cy="754825"/>
            </p:xfrm>
            <a:graphic>
              <a:graphicData uri="http://schemas.openxmlformats.org/drawingml/2006/table">
                <a:tbl>
                  <a:tblPr firstRow="1" firstCol="1" bandRow="1">
                    <a:tableStyleId>{30A4956A-DDF0-4466-8A6E-FC012B467A69}</a:tableStyleId>
                  </a:tblPr>
                  <a:tblGrid>
                    <a:gridCol w="2361724"/>
                  </a:tblGrid>
                  <a:tr h="13181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</a:rPr>
                                  <m:t>𝑟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000">
                                            <a:effectLst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000">
                                        <a:effectLst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000">
                                            <a:effectLst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000">
                                        <a:effectLst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sz="1000">
                                            <a:effectLst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8417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</a:rPr>
                                  <m:t>𝜃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en-US" sz="1000">
                                            <a:effectLst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000">
                                                <a:effectLst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000">
                                                <a:effectLst/>
                                              </a:rPr>
                                              <m:t>𝑧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000">
                                                <a:effectLst/>
                                              </a:rPr>
                                              <m:t>𝑟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8556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</a:rPr>
                                  <m:t>𝜙</m:t>
                                </m:r>
                                <m:r>
                                  <a:rPr lang="en-US" sz="1000">
                                    <a:effectLst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000">
                                        <a:effectLst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</a:rPr>
                                          <m:t>tan</m:t>
                                        </m:r>
                                      </m:e>
                                      <m:sup>
                                        <m:r>
                                          <a:rPr lang="en-US" sz="1000">
                                            <a:effectLst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000">
                                        <a:effectLst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sz="1000">
                                            <a:effectLst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𝑦</m:t>
                                        </m:r>
                                      </m:num>
                                      <m:den>
                                        <m:r>
                                          <a:rPr lang="en-US" sz="1000">
                                            <a:effectLst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  <m:r>
                                      <a:rPr lang="en-US" sz="1000">
                                        <a:effectLst/>
                                      </a:rPr>
                                      <m:t>)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="" xmlns:p14="http://schemas.microsoft.com/office/powerpoint/2010/main" val="1063148982"/>
                  </p:ext>
                </p:extLst>
              </p:nvPr>
            </p:nvGraphicFramePr>
            <p:xfrm>
              <a:off x="2717334" y="4045419"/>
              <a:ext cx="2361724" cy="762191"/>
            </p:xfrm>
            <a:graphic>
              <a:graphicData uri="http://schemas.openxmlformats.org/drawingml/2006/table">
                <a:tbl>
                  <a:tblPr firstRow="1" firstCol="1" bandRow="1">
                    <a:tableStyleId>{30A4956A-DDF0-4466-8A6E-FC012B467A69}</a:tableStyleId>
                  </a:tblPr>
                  <a:tblGrid>
                    <a:gridCol w="2361724"/>
                  </a:tblGrid>
                  <a:tr h="1983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b="-293939"/>
                          </a:stretch>
                        </a:blipFill>
                      </a:tcPr>
                    </a:tc>
                  </a:tr>
                  <a:tr h="277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t="-71739" b="-110870"/>
                          </a:stretch>
                        </a:blipFill>
                      </a:tcPr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t="-171739" b="-1087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781550" y="3228112"/>
                <a:ext cx="84696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550" y="3228112"/>
                <a:ext cx="846963" cy="215444"/>
              </a:xfrm>
              <a:prstGeom prst="rect">
                <a:avLst/>
              </a:prstGeom>
              <a:blipFill rotWithShape="0">
                <a:blip r:embed="rId6"/>
                <a:stretch>
                  <a:fillRect l="-2878" t="-37143" r="-3093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886189" y="2023167"/>
                <a:ext cx="152682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200" b="0" i="1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200" b="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189" y="2023167"/>
                <a:ext cx="1526828" cy="553998"/>
              </a:xfrm>
              <a:prstGeom prst="rect">
                <a:avLst/>
              </a:prstGeom>
              <a:blipFill rotWithShape="0">
                <a:blip r:embed="rId7"/>
                <a:stretch>
                  <a:fillRect l="-1992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154712"/>
            <a:ext cx="1731962" cy="168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269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Radial Distortion</a:t>
            </a:r>
          </a:p>
        </p:txBody>
      </p:sp>
      <p:pic>
        <p:nvPicPr>
          <p:cNvPr id="33795" name="Picture 4" descr="C:\Users\Kevin\Documents\Visual Studio 2013\Projects\CameraCalibration\Debug\images\image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3" y="2235700"/>
            <a:ext cx="2203685" cy="137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4" y="3557154"/>
            <a:ext cx="2203685" cy="13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18" y="3557154"/>
            <a:ext cx="2210843" cy="13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5035061" y="3607806"/>
                <a:ext cx="21086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061" y="3607806"/>
                <a:ext cx="2108654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1445" r="-86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hape 256"/>
          <p:cNvSpPr txBox="1">
            <a:spLocks/>
          </p:cNvSpPr>
          <p:nvPr/>
        </p:nvSpPr>
        <p:spPr bwMode="auto">
          <a:xfrm>
            <a:off x="624124" y="1063626"/>
            <a:ext cx="6565855" cy="11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Due to the properties of Pixy’s camera lens, images used for processing had barrel distortion, and thus when we converted pixels to degrees the results were incorrect.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hape 263"/>
          <p:cNvSpPr txBox="1">
            <a:spLocks/>
          </p:cNvSpPr>
          <p:nvPr/>
        </p:nvSpPr>
        <p:spPr bwMode="auto">
          <a:xfrm>
            <a:off x="2827810" y="2014330"/>
            <a:ext cx="4529093" cy="154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We utilize Brown-</a:t>
            </a:r>
            <a:r>
              <a:rPr lang="en-US" altLang="en-US" sz="1800" dirty="0" err="1" smtClean="0"/>
              <a:t>Conrady</a:t>
            </a:r>
            <a:r>
              <a:rPr lang="en-US" altLang="en-US" sz="1800" dirty="0" smtClean="0"/>
              <a:t> model to remove distortion from image</a:t>
            </a:r>
            <a:endParaRPr lang="en-US" altLang="en-US" sz="1800" dirty="0"/>
          </a:p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altLang="en-US" sz="1800" dirty="0" smtClean="0"/>
              <a:t>Brown-</a:t>
            </a:r>
            <a:r>
              <a:rPr lang="en-US" altLang="en-US" sz="1800" dirty="0" err="1" smtClean="0"/>
              <a:t>Conrady</a:t>
            </a:r>
            <a:r>
              <a:rPr lang="en-US" altLang="en-US" sz="1800" dirty="0" smtClean="0"/>
              <a:t> coefficients (k</a:t>
            </a:r>
            <a:r>
              <a:rPr lang="en-US" altLang="en-US" sz="1800" baseline="-25000" dirty="0" smtClean="0"/>
              <a:t>1</a:t>
            </a:r>
            <a:r>
              <a:rPr lang="en-US" altLang="en-US" sz="1800" dirty="0"/>
              <a:t>,</a:t>
            </a:r>
            <a:r>
              <a:rPr lang="en-US" altLang="en-US" sz="1800" dirty="0" smtClean="0"/>
              <a:t> k</a:t>
            </a:r>
            <a:r>
              <a:rPr lang="en-US" altLang="en-US" sz="1800" baseline="-25000" dirty="0" smtClean="0"/>
              <a:t>2</a:t>
            </a:r>
            <a:r>
              <a:rPr lang="en-US" altLang="en-US" sz="1800" dirty="0" smtClean="0"/>
              <a:t>) calculated with checkered board and OpenCV.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Targeting Thread - Tracking</a:t>
            </a:r>
            <a:endParaRPr lang="en-US" dirty="0"/>
          </a:p>
        </p:txBody>
      </p:sp>
      <p:sp>
        <p:nvSpPr>
          <p:cNvPr id="4" name="Shape 256"/>
          <p:cNvSpPr txBox="1">
            <a:spLocks noGrp="1"/>
          </p:cNvSpPr>
          <p:nvPr>
            <p:ph type="body" idx="1"/>
          </p:nvPr>
        </p:nvSpPr>
        <p:spPr>
          <a:xfrm>
            <a:off x="457200" y="1014413"/>
            <a:ext cx="6781800" cy="3725862"/>
          </a:xfrm>
        </p:spPr>
        <p:txBody>
          <a:bodyPr rtlCol="0">
            <a:noAutofit/>
          </a:bodyPr>
          <a:lstStyle/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Pixy is a simple detector</a:t>
            </a:r>
            <a:endParaRPr lang="e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Built in image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 does not track anything but merely reports its detections</a:t>
            </a:r>
          </a:p>
          <a:p>
            <a:pPr marL="457200" lvl="0" indent="-342900" eaLnBrk="1" fontAlgn="auto" hangingPunct="1"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We use tolerances to search detection list for already found target based on distance tolerance</a:t>
            </a:r>
            <a:endParaRPr lang="en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Closest object to previous location chosen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no object is found within our tolerance, we wait a defined number of frames to see if it’s picked back up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Keep count of viable frames of data in order to determine confidence</a:t>
            </a:r>
          </a:p>
          <a:p>
            <a:pPr marL="1214437" lvl="2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/>
            </a:pPr>
            <a:r>
              <a:rPr lang="e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Needed to decide when to fire laser</a:t>
            </a:r>
          </a:p>
          <a:p>
            <a:pPr marL="914400" lvl="1" indent="-342900" eaLnBrk="1" fontAlgn="auto" hangingPunct="1"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○"/>
              <a:defRPr/>
            </a:pPr>
            <a:r>
              <a:rPr lang="e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Velocity computed, but not entirely usable due to servo refresh rate being the same as Pixy’s frame rate</a:t>
            </a:r>
          </a:p>
          <a:p>
            <a:pPr marL="1214437" lvl="2" indent="-342900" eaLnBrk="1" fontAlgn="auto" hangingPunct="1"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○"/>
              <a:defRPr/>
            </a:pPr>
            <a:r>
              <a:rPr lang="en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Currently pushes the servo to where the object should be </a:t>
            </a:r>
            <a:br>
              <a:rPr lang="en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when the Servo’s next refresh</a:t>
            </a:r>
            <a:endParaRPr lang="en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571500" lvl="1" indent="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None/>
              <a:defRPr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697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PCB Design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"/>
          <p:cNvGrpSpPr>
            <a:grpSpLocks/>
          </p:cNvGrpSpPr>
          <p:nvPr/>
        </p:nvGrpSpPr>
        <p:grpSpPr bwMode="auto">
          <a:xfrm>
            <a:off x="1938338" y="765175"/>
            <a:ext cx="5267325" cy="4378325"/>
            <a:chOff x="1938070" y="765166"/>
            <a:chExt cx="5267860" cy="4378334"/>
          </a:xfrm>
        </p:grpSpPr>
        <p:grpSp>
          <p:nvGrpSpPr>
            <p:cNvPr id="36870" name="Group 3"/>
            <p:cNvGrpSpPr>
              <a:grpSpLocks/>
            </p:cNvGrpSpPr>
            <p:nvPr/>
          </p:nvGrpSpPr>
          <p:grpSpPr bwMode="auto">
            <a:xfrm>
              <a:off x="1938070" y="765166"/>
              <a:ext cx="5267860" cy="4378334"/>
              <a:chOff x="1938070" y="765166"/>
              <a:chExt cx="5267860" cy="4378334"/>
            </a:xfrm>
          </p:grpSpPr>
          <p:pic>
            <p:nvPicPr>
              <p:cNvPr id="3687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070" y="765166"/>
                <a:ext cx="5267860" cy="437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54649" y="4530724"/>
                <a:ext cx="2014743" cy="612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15070" y="2011357"/>
              <a:ext cx="895441" cy="773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6867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09888" y="1349375"/>
            <a:ext cx="1712912" cy="274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9" name="TextBox 13"/>
          <p:cNvSpPr txBox="1">
            <a:spLocks noChangeArrowheads="1"/>
          </p:cNvSpPr>
          <p:nvPr/>
        </p:nvSpPr>
        <p:spPr bwMode="auto">
          <a:xfrm>
            <a:off x="1422400" y="1489075"/>
            <a:ext cx="1385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CC3200 MCU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1938338" y="765175"/>
            <a:ext cx="5267325" cy="4378325"/>
            <a:chOff x="1938070" y="765166"/>
            <a:chExt cx="5267860" cy="4378334"/>
          </a:xfrm>
        </p:grpSpPr>
        <p:grpSp>
          <p:nvGrpSpPr>
            <p:cNvPr id="37894" name="Group 3"/>
            <p:cNvGrpSpPr>
              <a:grpSpLocks/>
            </p:cNvGrpSpPr>
            <p:nvPr/>
          </p:nvGrpSpPr>
          <p:grpSpPr bwMode="auto">
            <a:xfrm>
              <a:off x="1938070" y="765166"/>
              <a:ext cx="5267860" cy="4378334"/>
              <a:chOff x="1938070" y="765166"/>
              <a:chExt cx="5267860" cy="4378334"/>
            </a:xfrm>
          </p:grpSpPr>
          <p:pic>
            <p:nvPicPr>
              <p:cNvPr id="37896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070" y="765166"/>
                <a:ext cx="5267860" cy="437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54649" y="4530724"/>
                <a:ext cx="2014743" cy="612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15070" y="2011357"/>
              <a:ext cx="895441" cy="773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7891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2250" y="765175"/>
            <a:ext cx="2157413" cy="13509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7531100" y="944563"/>
            <a:ext cx="13874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Networking Portion of CC3200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4"/>
          <p:cNvGrpSpPr>
            <a:grpSpLocks/>
          </p:cNvGrpSpPr>
          <p:nvPr/>
        </p:nvGrpSpPr>
        <p:grpSpPr bwMode="auto">
          <a:xfrm>
            <a:off x="1938338" y="765175"/>
            <a:ext cx="5267325" cy="4378325"/>
            <a:chOff x="1938070" y="765166"/>
            <a:chExt cx="5267860" cy="4378334"/>
          </a:xfrm>
        </p:grpSpPr>
        <p:grpSp>
          <p:nvGrpSpPr>
            <p:cNvPr id="38920" name="Group 3"/>
            <p:cNvGrpSpPr>
              <a:grpSpLocks/>
            </p:cNvGrpSpPr>
            <p:nvPr/>
          </p:nvGrpSpPr>
          <p:grpSpPr bwMode="auto">
            <a:xfrm>
              <a:off x="1938070" y="765166"/>
              <a:ext cx="5267860" cy="4378334"/>
              <a:chOff x="1938070" y="765166"/>
              <a:chExt cx="5267860" cy="4378334"/>
            </a:xfrm>
          </p:grpSpPr>
          <p:pic>
            <p:nvPicPr>
              <p:cNvPr id="3892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070" y="765166"/>
                <a:ext cx="5267860" cy="437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54649" y="4530724"/>
                <a:ext cx="2014743" cy="612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15070" y="2011357"/>
              <a:ext cx="895441" cy="773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8915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4600" y="3552825"/>
            <a:ext cx="873125" cy="698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6061075" y="3436938"/>
            <a:ext cx="1387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40 MHz Crystal for Internal Processing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9013" y="3413125"/>
            <a:ext cx="873125" cy="698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9" name="TextBox 11"/>
          <p:cNvSpPr txBox="1">
            <a:spLocks noChangeArrowheads="1"/>
          </p:cNvSpPr>
          <p:nvPr/>
        </p:nvSpPr>
        <p:spPr bwMode="auto">
          <a:xfrm>
            <a:off x="906463" y="3286125"/>
            <a:ext cx="13874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32.768 KHz Crystal for Real Time Processing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2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altLang="en-US" smtClean="0"/>
              <a:t>Goals and Objectives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3025" y="1239838"/>
            <a:ext cx="8229600" cy="1528762"/>
          </a:xfrm>
        </p:spPr>
        <p:txBody>
          <a:bodyPr rtlCol="0">
            <a:noAutofit/>
          </a:bodyPr>
          <a:lstStyle/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 autonomous surface-to-air turret defense system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Utilize directed energy systems to neutralize targets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reliability, precision and safety throughout the process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 all computation without external computers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4363" y="2533650"/>
            <a:ext cx="11885613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1938338" y="765175"/>
            <a:ext cx="5267325" cy="4378325"/>
            <a:chOff x="1938070" y="765166"/>
            <a:chExt cx="5267860" cy="4378334"/>
          </a:xfrm>
        </p:grpSpPr>
        <p:grpSp>
          <p:nvGrpSpPr>
            <p:cNvPr id="39942" name="Group 3"/>
            <p:cNvGrpSpPr>
              <a:grpSpLocks/>
            </p:cNvGrpSpPr>
            <p:nvPr/>
          </p:nvGrpSpPr>
          <p:grpSpPr bwMode="auto">
            <a:xfrm>
              <a:off x="1938070" y="765166"/>
              <a:ext cx="5267860" cy="4378334"/>
              <a:chOff x="1938070" y="765166"/>
              <a:chExt cx="5267860" cy="4378334"/>
            </a:xfrm>
          </p:grpSpPr>
          <p:pic>
            <p:nvPicPr>
              <p:cNvPr id="39944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070" y="765166"/>
                <a:ext cx="5267860" cy="437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54649" y="4530724"/>
                <a:ext cx="2014743" cy="612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15070" y="2011357"/>
              <a:ext cx="895441" cy="773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9939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52900" y="2073275"/>
            <a:ext cx="1243013" cy="14716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5514975" y="2362200"/>
            <a:ext cx="138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All GPIO ports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-3175" y="1300163"/>
            <a:ext cx="9150350" cy="3529012"/>
            <a:chOff x="385762" y="1063625"/>
            <a:chExt cx="8372475" cy="3228975"/>
          </a:xfrm>
        </p:grpSpPr>
        <p:pic>
          <p:nvPicPr>
            <p:cNvPr id="4096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" y="1063625"/>
              <a:ext cx="8372475" cy="322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16717" y="1063625"/>
              <a:ext cx="945607" cy="127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11650" y="1816100"/>
            <a:ext cx="1243013" cy="26082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TextBox 13"/>
          <p:cNvSpPr txBox="1">
            <a:spLocks noChangeArrowheads="1"/>
          </p:cNvSpPr>
          <p:nvPr/>
        </p:nvSpPr>
        <p:spPr bwMode="auto">
          <a:xfrm>
            <a:off x="4459288" y="4424363"/>
            <a:ext cx="138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FT2232D Debugger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grpSp>
        <p:nvGrpSpPr>
          <p:cNvPr id="41987" name="Group 9"/>
          <p:cNvGrpSpPr>
            <a:grpSpLocks/>
          </p:cNvGrpSpPr>
          <p:nvPr/>
        </p:nvGrpSpPr>
        <p:grpSpPr bwMode="auto">
          <a:xfrm>
            <a:off x="-3175" y="1300163"/>
            <a:ext cx="9150350" cy="3529012"/>
            <a:chOff x="385762" y="1063625"/>
            <a:chExt cx="8372475" cy="3228975"/>
          </a:xfrm>
        </p:grpSpPr>
        <p:pic>
          <p:nvPicPr>
            <p:cNvPr id="4199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" y="1063625"/>
              <a:ext cx="8372475" cy="322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16717" y="1063625"/>
              <a:ext cx="945607" cy="127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-3175" y="1539875"/>
            <a:ext cx="1243013" cy="147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71438" y="3108325"/>
            <a:ext cx="138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Micro USB 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276350"/>
            <a:ext cx="895985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3075" y="2379663"/>
            <a:ext cx="1243013" cy="14716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TextBox 11"/>
          <p:cNvSpPr txBox="1">
            <a:spLocks noChangeArrowheads="1"/>
          </p:cNvSpPr>
          <p:nvPr/>
        </p:nvSpPr>
        <p:spPr bwMode="auto">
          <a:xfrm>
            <a:off x="1692275" y="4259263"/>
            <a:ext cx="1574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TPS79601DCQR </a:t>
            </a:r>
          </a:p>
          <a:p>
            <a:r>
              <a:rPr lang="en-US" altLang="en-US">
                <a:solidFill>
                  <a:srgbClr val="92D050"/>
                </a:solidFill>
              </a:rPr>
              <a:t>Voltage Regulator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Design/Schematics</a:t>
            </a: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128713"/>
            <a:ext cx="8362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3221038"/>
            <a:ext cx="86042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63625"/>
            <a:ext cx="48672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Shape 283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MCU Design/Board Layout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/>
              <a:t>Directed Energy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Directed Energy System</a:t>
            </a:r>
            <a:r>
              <a:rPr lang="en" sz="3300" dirty="0"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idx="1"/>
          </p:nvPr>
        </p:nvSpPr>
        <p:spPr>
          <a:xfrm>
            <a:off x="260350" y="1390650"/>
            <a:ext cx="4805363" cy="3408363"/>
          </a:xfrm>
        </p:spPr>
        <p:txBody>
          <a:bodyPr lIns="68575" tIns="34275" rIns="68575" bIns="34275" rtlCol="0">
            <a:noAutofit/>
          </a:bodyPr>
          <a:lstStyle/>
          <a:p>
            <a:pPr marL="177800" indent="-1714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DE component will generate a high energy, coherent light beam to eliminate targets</a:t>
            </a:r>
          </a:p>
          <a:p>
            <a:pPr marL="177800" indent="-171450" eaLnBrk="1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Wide range of laser diodes available</a:t>
            </a:r>
          </a:p>
          <a:p>
            <a:pPr marL="520700" lvl="1" indent="-17780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Narrowed down to </a:t>
            </a: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405nm </a:t>
            </a: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 808nm wavelength LDs</a:t>
            </a:r>
          </a:p>
          <a:p>
            <a:pPr marL="520700" lvl="1" indent="-17780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Single Mode vs Multi Mode output</a:t>
            </a:r>
          </a:p>
          <a:p>
            <a:pPr marL="863600" lvl="2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Single mode preferable, however for power output &gt;500mW, MM is the only option</a:t>
            </a:r>
          </a:p>
          <a:p>
            <a:pPr marL="685800" lvl="2" indent="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8" name="Shape 38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58750"/>
            <a:ext cx="181451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Shape 38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2492375"/>
            <a:ext cx="4122737" cy="24034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Diode Characteristics </a:t>
            </a:r>
            <a:r>
              <a:rPr lang="en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sp>
        <p:nvSpPr>
          <p:cNvPr id="387" name="Shape 387"/>
          <p:cNvSpPr txBox="1">
            <a:spLocks noGrp="1"/>
          </p:cNvSpPr>
          <p:nvPr>
            <p:ph idx="1"/>
          </p:nvPr>
        </p:nvSpPr>
        <p:spPr>
          <a:xfrm>
            <a:off x="119063" y="1447800"/>
            <a:ext cx="6448425" cy="2909888"/>
          </a:xfrm>
        </p:spPr>
        <p:txBody>
          <a:bodyPr lIns="68575" tIns="34275" rIns="68575" bIns="34275" rtlCol="0">
            <a:noAutofit/>
          </a:bodyPr>
          <a:lstStyle/>
          <a:p>
            <a:pPr marL="177800" indent="-1714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S06J </a:t>
            </a: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diode rated </a:t>
            </a: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for 625mW at 450 mA</a:t>
            </a:r>
            <a:endParaRPr lang="en" sz="1800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  <a:p>
            <a:pPr marL="177800" indent="-171450" eaLnBrk="1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Emits at peak wavelength of </a:t>
            </a: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405nm</a:t>
            </a:r>
            <a:endParaRPr lang="en" sz="1800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  <a:p>
            <a:pPr marL="177800" indent="-38100" eaLnBrk="1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indent="-38100" eaLnBrk="1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1" indent="-6350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2" name="Picture 7" descr="http://i.imgur.com/jHFaMY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255838"/>
            <a:ext cx="349408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 descr="http://www.intenseco.com/images/photos/products/hpd_1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990725"/>
            <a:ext cx="20796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Components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idx="1"/>
          </p:nvPr>
        </p:nvSpPr>
        <p:spPr>
          <a:xfrm>
            <a:off x="201613" y="1249363"/>
            <a:ext cx="6923087" cy="2811462"/>
          </a:xfrm>
        </p:spPr>
        <p:txBody>
          <a:bodyPr lIns="68575" tIns="34275" rIns="68575" bIns="34275" rtlCol="0">
            <a:noAutofit/>
          </a:bodyPr>
          <a:lstStyle/>
          <a:p>
            <a:pPr marL="177800" indent="-1714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Collimating Optics- Light emitted from LD is highly diverging</a:t>
            </a:r>
          </a:p>
          <a:p>
            <a:pPr marL="520700" lvl="1" indent="-17780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Proper optics required to capture majority of light and collimate for high efficiency operation</a:t>
            </a:r>
          </a:p>
          <a:p>
            <a:pPr marL="177800" indent="-171450" eaLnBrk="1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Proper cooling required for maximize lifetime of LD</a:t>
            </a:r>
          </a:p>
          <a:p>
            <a:pPr marL="520700" lvl="1" indent="-17780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The high thermal conductivity of copper makes it an ideal choice for material</a:t>
            </a:r>
          </a:p>
          <a:p>
            <a:pPr marL="177800" indent="-38100" eaLnBrk="1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156" name="Shape 396"/>
          <p:cNvGrpSpPr>
            <a:grpSpLocks/>
          </p:cNvGrpSpPr>
          <p:nvPr/>
        </p:nvGrpSpPr>
        <p:grpSpPr bwMode="auto">
          <a:xfrm>
            <a:off x="1298575" y="3073400"/>
            <a:ext cx="3144838" cy="1577975"/>
            <a:chOff x="7482348" y="1227125"/>
            <a:chExt cx="4192228" cy="2104282"/>
          </a:xfrm>
        </p:grpSpPr>
        <p:grpSp>
          <p:nvGrpSpPr>
            <p:cNvPr id="49158" name="Shape 397"/>
            <p:cNvGrpSpPr>
              <a:grpSpLocks/>
            </p:cNvGrpSpPr>
            <p:nvPr/>
          </p:nvGrpSpPr>
          <p:grpSpPr bwMode="auto">
            <a:xfrm>
              <a:off x="7482348" y="1227125"/>
              <a:ext cx="4192228" cy="2104282"/>
              <a:chOff x="3342968" y="2374041"/>
              <a:chExt cx="4192228" cy="2104282"/>
            </a:xfrm>
          </p:grpSpPr>
          <p:sp>
            <p:nvSpPr>
              <p:cNvPr id="49161" name="Shape 398"/>
              <p:cNvSpPr>
                <a:spLocks noChangeArrowheads="1"/>
              </p:cNvSpPr>
              <p:nvPr/>
            </p:nvSpPr>
            <p:spPr bwMode="auto">
              <a:xfrm>
                <a:off x="5712542" y="2467358"/>
                <a:ext cx="334297" cy="1917648"/>
              </a:xfrm>
              <a:prstGeom prst="flowChartDelay">
                <a:avLst/>
              </a:prstGeom>
              <a:solidFill>
                <a:srgbClr val="F2F2F2"/>
              </a:solidFill>
              <a:ln w="12700">
                <a:solidFill>
                  <a:srgbClr val="9CC2E5"/>
                </a:solidFill>
                <a:miter lim="800000"/>
                <a:headEnd/>
                <a:tailEnd/>
              </a:ln>
            </p:spPr>
            <p:txBody>
              <a:bodyPr lIns="68575" tIns="34275" rIns="68575" bIns="34275" anchor="ctr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grpSp>
            <p:nvGrpSpPr>
              <p:cNvPr id="49162" name="Shape 399"/>
              <p:cNvGrpSpPr>
                <a:grpSpLocks/>
              </p:cNvGrpSpPr>
              <p:nvPr/>
            </p:nvGrpSpPr>
            <p:grpSpPr bwMode="auto">
              <a:xfrm>
                <a:off x="3342968" y="3195484"/>
                <a:ext cx="639095" cy="481781"/>
                <a:chOff x="3342968" y="3195484"/>
                <a:chExt cx="639095" cy="481781"/>
              </a:xfrm>
            </p:grpSpPr>
            <p:grpSp>
              <p:nvGrpSpPr>
                <p:cNvPr id="49168" name="Shape 400"/>
                <p:cNvGrpSpPr>
                  <a:grpSpLocks/>
                </p:cNvGrpSpPr>
                <p:nvPr/>
              </p:nvGrpSpPr>
              <p:grpSpPr bwMode="auto">
                <a:xfrm>
                  <a:off x="3657600" y="3195484"/>
                  <a:ext cx="324463" cy="481781"/>
                  <a:chOff x="5594555" y="2290916"/>
                  <a:chExt cx="471947" cy="540774"/>
                </a:xfrm>
              </p:grpSpPr>
              <p:sp>
                <p:nvSpPr>
                  <p:cNvPr id="401" name="Shape 401"/>
                  <p:cNvSpPr/>
                  <p:nvPr/>
                </p:nvSpPr>
                <p:spPr>
                  <a:xfrm>
                    <a:off x="5595552" y="2290856"/>
                    <a:ext cx="295501" cy="541774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solidFill>
                      <a:srgbClr val="BB8C02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lIns="68575" tIns="34275" rIns="68575" bIns="34275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ern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Shape 402"/>
                  <p:cNvSpPr/>
                  <p:nvPr/>
                </p:nvSpPr>
                <p:spPr>
                  <a:xfrm>
                    <a:off x="5891053" y="2383529"/>
                    <a:ext cx="175453" cy="35643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12700" cap="flat">
                    <a:solidFill>
                      <a:srgbClr val="797979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lIns="68575" tIns="34275" rIns="68575" bIns="34275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ern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cxnSp>
              <p:nvCxnSpPr>
                <p:cNvPr id="49169" name="Shape 403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342968" y="3278700"/>
                  <a:ext cx="314631" cy="0"/>
                </a:xfrm>
                <a:prstGeom prst="straightConnector1">
                  <a:avLst/>
                </a:prstGeom>
                <a:noFill/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170" name="Shape 404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342968" y="3426182"/>
                  <a:ext cx="314631" cy="0"/>
                </a:xfrm>
                <a:prstGeom prst="straightConnector1">
                  <a:avLst/>
                </a:prstGeom>
                <a:noFill/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171" name="Shape 405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342968" y="3583857"/>
                  <a:ext cx="314631" cy="0"/>
                </a:xfrm>
                <a:prstGeom prst="straightConnector1">
                  <a:avLst/>
                </a:prstGeom>
                <a:noFill/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9163" name="Shape 406"/>
              <p:cNvSpPr>
                <a:spLocks noChangeArrowheads="1"/>
              </p:cNvSpPr>
              <p:nvPr/>
            </p:nvSpPr>
            <p:spPr bwMode="auto">
              <a:xfrm>
                <a:off x="5515896" y="2374041"/>
                <a:ext cx="347815" cy="2104282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9CC2E5"/>
                </a:solidFill>
                <a:miter lim="800000"/>
                <a:headEnd/>
                <a:tailEnd/>
              </a:ln>
            </p:spPr>
            <p:txBody>
              <a:bodyPr lIns="68575" tIns="34275" rIns="68575" bIns="34275" anchor="ctr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cxnSp>
            <p:nvCxnSpPr>
              <p:cNvPr id="49164" name="Shape 407"/>
              <p:cNvCxnSpPr>
                <a:cxnSpLocks noChangeShapeType="1"/>
              </p:cNvCxnSpPr>
              <p:nvPr/>
            </p:nvCxnSpPr>
            <p:spPr bwMode="auto">
              <a:xfrm rot="10800000" flipH="1">
                <a:off x="3982064" y="2674373"/>
                <a:ext cx="1533833" cy="751808"/>
              </a:xfrm>
              <a:prstGeom prst="straightConnector1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65" name="Shape 408"/>
              <p:cNvCxnSpPr>
                <a:cxnSpLocks noChangeShapeType="1"/>
              </p:cNvCxnSpPr>
              <p:nvPr/>
            </p:nvCxnSpPr>
            <p:spPr bwMode="auto">
              <a:xfrm rot="10800000">
                <a:off x="3982063" y="3426541"/>
                <a:ext cx="1533833" cy="751808"/>
              </a:xfrm>
              <a:prstGeom prst="straightConnector1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66" name="Shape 409"/>
              <p:cNvCxnSpPr>
                <a:cxnSpLocks noChangeShapeType="1"/>
              </p:cNvCxnSpPr>
              <p:nvPr/>
            </p:nvCxnSpPr>
            <p:spPr bwMode="auto">
              <a:xfrm flipH="1">
                <a:off x="5968181" y="2674374"/>
                <a:ext cx="1543664" cy="10549"/>
              </a:xfrm>
              <a:prstGeom prst="straightConnector1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67" name="Shape 410"/>
              <p:cNvCxnSpPr>
                <a:cxnSpLocks noChangeShapeType="1"/>
              </p:cNvCxnSpPr>
              <p:nvPr/>
            </p:nvCxnSpPr>
            <p:spPr bwMode="auto">
              <a:xfrm flipH="1">
                <a:off x="5991532" y="4167801"/>
                <a:ext cx="1543664" cy="10549"/>
              </a:xfrm>
              <a:prstGeom prst="straightConnector1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9159" name="Shape 411"/>
            <p:cNvCxnSpPr>
              <a:cxnSpLocks noChangeShapeType="1"/>
              <a:stCxn id="402" idx="3"/>
              <a:endCxn id="49163" idx="1"/>
            </p:cNvCxnSpPr>
            <p:nvPr/>
          </p:nvCxnSpPr>
          <p:spPr bwMode="auto">
            <a:xfrm rot="10800000" flipH="1">
              <a:off x="8121444" y="2279558"/>
              <a:ext cx="1533900" cy="9900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0" name="Shape 412"/>
            <p:cNvSpPr txBox="1">
              <a:spLocks noChangeArrowheads="1"/>
            </p:cNvSpPr>
            <p:nvPr/>
          </p:nvSpPr>
          <p:spPr bwMode="auto">
            <a:xfrm>
              <a:off x="8360492" y="2067205"/>
              <a:ext cx="31463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5" tIns="34275" rIns="68575" bIns="34275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900">
                  <a:latin typeface="Calibri" panose="020F0502020204030204" pitchFamily="34" charset="0"/>
                  <a:sym typeface="Calibri" panose="020F0502020204030204" pitchFamily="34" charset="0"/>
                </a:rPr>
                <a:t>θ</a:t>
              </a:r>
            </a:p>
          </p:txBody>
        </p:sp>
      </p:grpSp>
      <p:pic>
        <p:nvPicPr>
          <p:cNvPr id="49157" name="Shape 4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2741613"/>
            <a:ext cx="2914650" cy="224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13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altLang="en-US" smtClean="0"/>
              <a:t>Specifications &amp; Requirements</a:t>
            </a:r>
          </a:p>
        </p:txBody>
      </p:sp>
      <p:sp>
        <p:nvSpPr>
          <p:cNvPr id="9219" name="Shape 132"/>
          <p:cNvSpPr>
            <a:spLocks noGrp="1"/>
          </p:cNvSpPr>
          <p:nvPr>
            <p:ph type="body" idx="1"/>
          </p:nvPr>
        </p:nvSpPr>
        <p:spPr>
          <a:xfrm>
            <a:off x="165100" y="1141413"/>
            <a:ext cx="6754813" cy="3725862"/>
          </a:xfrm>
        </p:spPr>
        <p:txBody>
          <a:bodyPr/>
          <a:lstStyle/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detection rate of a target in the field of view shall be at least 70%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system shall be capable of tracking a single target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system shall be able to neutralize a target within ten feet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Upon detection, time to first kill shall be 7 seconds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total field of view shall be approx. 75° 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directed energy system shall deliver at least 100 </a:t>
            </a:r>
            <a:r>
              <a:rPr lang="en-US" altLang="en-US" sz="1600" dirty="0" err="1" smtClean="0"/>
              <a:t>mW</a:t>
            </a:r>
            <a:r>
              <a:rPr lang="en-US" altLang="en-US" sz="1600" dirty="0" smtClean="0"/>
              <a:t> of power in a concentrated beam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mounted laser should be capable of movement 120° azimuthal (60° each direction) and 120° </a:t>
            </a:r>
            <a:r>
              <a:rPr lang="en-US" altLang="en-US" sz="1600" dirty="0" err="1" smtClean="0"/>
              <a:t>elevational</a:t>
            </a:r>
            <a:r>
              <a:rPr lang="en-US" altLang="en-US" sz="1600" dirty="0" smtClean="0"/>
              <a:t> (60° each direction)</a:t>
            </a:r>
          </a:p>
          <a:p>
            <a:pPr marL="457200" indent="-342900" eaLnBrk="1" hangingPunct="1">
              <a:spcBef>
                <a:spcPct val="0"/>
              </a:spcBef>
              <a:buClrTx/>
              <a:buSzPct val="100000"/>
              <a:buFont typeface="Arial" panose="020B0604020202020204" pitchFamily="34" charset="0"/>
              <a:buChar char="●"/>
            </a:pPr>
            <a:r>
              <a:rPr lang="en-US" altLang="en-US" sz="1600" dirty="0" smtClean="0"/>
              <a:t>The system shall be </a:t>
            </a:r>
            <a:r>
              <a:rPr lang="en-US" altLang="en-US" sz="1600" dirty="0" err="1" smtClean="0"/>
              <a:t>interfaceable</a:t>
            </a:r>
            <a:r>
              <a:rPr lang="en-US" altLang="en-US" sz="1600" dirty="0" smtClean="0"/>
              <a:t> through USB or wireless signals by external devices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Power Delivery</a:t>
            </a:r>
          </a:p>
        </p:txBody>
      </p:sp>
      <p:sp>
        <p:nvSpPr>
          <p:cNvPr id="50179" name="Shape 419"/>
          <p:cNvSpPr>
            <a:spLocks noGrp="1"/>
          </p:cNvSpPr>
          <p:nvPr>
            <p:ph idx="1"/>
          </p:nvPr>
        </p:nvSpPr>
        <p:spPr>
          <a:xfrm>
            <a:off x="628650" y="1368425"/>
            <a:ext cx="4570413" cy="3521075"/>
          </a:xfrm>
        </p:spPr>
        <p:txBody>
          <a:bodyPr lIns="68575" tIns="34275" rIns="68575" bIns="34275"/>
          <a:lstStyle/>
          <a:p>
            <a:pPr marL="177800" indent="-171450"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1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 LD will be powered by a Flexmod P3 current driver</a:t>
            </a:r>
          </a:p>
          <a:p>
            <a:pPr marL="520700" lvl="1" indent="-177800" eaLnBrk="1" hangingPunct="1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Flexmod will receive PWM signals from the MCU to determine the current to provide the LD</a:t>
            </a:r>
          </a:p>
          <a:p>
            <a:pPr marL="177800" indent="-171450"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1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Two operating lasing modes:</a:t>
            </a:r>
          </a:p>
          <a:p>
            <a:pPr marL="520700" lvl="1" indent="-177800" eaLnBrk="1" hangingPunct="1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Low power mode- Driver will supply 10mA giving &lt; 10mW optical power</a:t>
            </a:r>
          </a:p>
          <a:p>
            <a:pPr marL="520700" lvl="1" indent="-177800" eaLnBrk="1" hangingPunct="1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High power mode- Driver will supply 450mA giving 600mW optical power</a:t>
            </a:r>
          </a:p>
        </p:txBody>
      </p:sp>
      <p:pic>
        <p:nvPicPr>
          <p:cNvPr id="50180" name="Shape 42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268413"/>
            <a:ext cx="3022600" cy="2849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2-Axis Gimbal </a:t>
            </a:r>
          </a:p>
        </p:txBody>
      </p:sp>
      <p:sp>
        <p:nvSpPr>
          <p:cNvPr id="51203" name="Shape 426"/>
          <p:cNvSpPr>
            <a:spLocks noGrp="1"/>
          </p:cNvSpPr>
          <p:nvPr>
            <p:ph idx="1"/>
          </p:nvPr>
        </p:nvSpPr>
        <p:spPr>
          <a:xfrm>
            <a:off x="628650" y="1368425"/>
            <a:ext cx="5565775" cy="3263900"/>
          </a:xfrm>
        </p:spPr>
        <p:txBody>
          <a:bodyPr lIns="68575" tIns="34275" rIns="68575" bIns="34275"/>
          <a:lstStyle/>
          <a:p>
            <a:pPr marL="177800" indent="-171450" eaLnBrk="1" hangingPunct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1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TP GM90 Metal Gear Servos</a:t>
            </a:r>
          </a:p>
          <a:p>
            <a:pPr marL="520700" lvl="1" indent="-1778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Same size as 9g nylon gear servo</a:t>
            </a:r>
          </a:p>
          <a:p>
            <a:pPr marL="520700" lvl="1" indent="-1778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Metal gearing offers high torque figures to compensate for additional weight of heat sink</a:t>
            </a:r>
          </a:p>
          <a:p>
            <a:pPr marL="177800" indent="-171450" eaLnBrk="1" hangingPunct="1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1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Specifications</a:t>
            </a:r>
          </a:p>
          <a:p>
            <a:pPr marL="520700" lvl="1" indent="-1778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Torque: 4.8/6 V= 2.2/2.5 kg/cm</a:t>
            </a:r>
          </a:p>
          <a:p>
            <a:pPr marL="520700" lvl="1" indent="-1778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Speed: 4.8/6 V=.11/.1 sec/60degree</a:t>
            </a:r>
          </a:p>
          <a:p>
            <a:pPr marL="520700" lvl="1" indent="-1778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Rotation Range: 180°</a:t>
            </a:r>
          </a:p>
          <a:p>
            <a:pPr marL="520700" lvl="1" indent="-1778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Driven by PWM: 400-2400μs pulse</a:t>
            </a:r>
          </a:p>
          <a:p>
            <a:pPr marL="177800" indent="-171450" eaLnBrk="1" hangingPunct="1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1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Gimbal assembly is a modified Boscam camera gimbal</a:t>
            </a:r>
          </a:p>
        </p:txBody>
      </p:sp>
      <p:pic>
        <p:nvPicPr>
          <p:cNvPr id="51204" name="Shape 42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496888"/>
            <a:ext cx="1743075" cy="1900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Shape 42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35263"/>
            <a:ext cx="2014538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 smtClean="0"/>
              <a:t>Power PCB Design</a:t>
            </a:r>
            <a:endParaRPr lang="en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Power </a:t>
            </a:r>
            <a:r>
              <a:rPr lang="en" dirty="0" smtClean="0">
                <a:latin typeface="+mn-lt"/>
                <a:ea typeface="Calibri"/>
                <a:cs typeface="Calibri"/>
                <a:sym typeface="Calibri"/>
              </a:rPr>
              <a:t>Design/Schematics </a:t>
            </a:r>
            <a:endParaRPr lang="en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32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447800"/>
            <a:ext cx="86360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/>
        <p:txBody>
          <a:bodyPr lIns="68575" tIns="34275" rIns="68575" bIns="34275" rtlCol="0" anchor="ctr"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/>
            </a:pPr>
            <a:r>
              <a:rPr lang="en" dirty="0">
                <a:latin typeface="+mn-lt"/>
                <a:ea typeface="Calibri"/>
                <a:cs typeface="Calibri"/>
                <a:sym typeface="Calibri"/>
              </a:rPr>
              <a:t>Power </a:t>
            </a:r>
            <a:r>
              <a:rPr lang="en" dirty="0" smtClean="0">
                <a:latin typeface="+mn-lt"/>
                <a:ea typeface="Calibri"/>
                <a:cs typeface="Calibri"/>
                <a:sym typeface="Calibri"/>
              </a:rPr>
              <a:t>Design/Board Layout </a:t>
            </a:r>
            <a:endParaRPr lang="en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366838"/>
            <a:ext cx="6842125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Administrative Content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479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Work Distribution</a:t>
            </a:r>
          </a:p>
        </p:txBody>
      </p:sp>
      <p:graphicFrame>
        <p:nvGraphicFramePr>
          <p:cNvPr id="480" name="Shape 480"/>
          <p:cNvGraphicFramePr/>
          <p:nvPr/>
        </p:nvGraphicFramePr>
        <p:xfrm>
          <a:off x="152400" y="1717675"/>
          <a:ext cx="7502525" cy="1981200"/>
        </p:xfrm>
        <a:graphic>
          <a:graphicData uri="http://schemas.openxmlformats.org/drawingml/2006/table">
            <a:tbl>
              <a:tblPr>
                <a:noFill/>
                <a:tableStyleId>{30A4956A-DDF0-4466-8A6E-FC012B467A69}</a:tableStyleId>
              </a:tblPr>
              <a:tblGrid>
                <a:gridCol w="791624"/>
                <a:gridCol w="944838"/>
                <a:gridCol w="844827"/>
                <a:gridCol w="901976"/>
                <a:gridCol w="791624"/>
                <a:gridCol w="791624"/>
                <a:gridCol w="791624"/>
                <a:gridCol w="791624"/>
                <a:gridCol w="852764"/>
              </a:tblGrid>
              <a:tr h="39624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Name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Software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Camera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Network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Laser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Servos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PCB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Power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 smtClean="0"/>
                        <a:t>Housing</a:t>
                      </a:r>
                      <a:endParaRPr lang="en" sz="1400" dirty="0"/>
                    </a:p>
                  </a:txBody>
                  <a:tcPr marL="91424" marR="91424" marT="91436" marB="91436"/>
                </a:tc>
              </a:tr>
              <a:tr h="39624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Kevin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</a:tr>
              <a:tr h="39624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Scott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 smtClean="0"/>
                        <a:t>X</a:t>
                      </a:r>
                      <a:endParaRPr lang="en" sz="1400" dirty="0"/>
                    </a:p>
                  </a:txBody>
                  <a:tcPr marL="91424" marR="91424" marT="91436" marB="91436"/>
                </a:tc>
              </a:tr>
              <a:tr h="39624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Andrew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 smtClean="0"/>
                        <a:t>X</a:t>
                      </a:r>
                      <a:endParaRPr lang="en" sz="1400" dirty="0"/>
                    </a:p>
                  </a:txBody>
                  <a:tcPr marL="91424" marR="91424" marT="91436" marB="91436"/>
                </a:tc>
              </a:tr>
              <a:tr h="39624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Chris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X</a:t>
                      </a:r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4" marR="91424" marT="91436" marB="91436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4" marR="91424" marT="91436" marB="91436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489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 lIns="91425" tIns="91425" rIns="91425" bIns="91425" anchor="b"/>
          <a:lstStyle/>
          <a:p>
            <a:pPr eaLnBrk="1" hangingPunct="1"/>
            <a:r>
              <a:rPr lang="en-US" altLang="en-US" smtClean="0"/>
              <a:t>Budget Distribution</a:t>
            </a:r>
          </a:p>
        </p:txBody>
      </p:sp>
      <p:sp>
        <p:nvSpPr>
          <p:cNvPr id="57347" name="Shape 488"/>
          <p:cNvSpPr txBox="1">
            <a:spLocks noChangeArrowheads="1"/>
          </p:cNvSpPr>
          <p:nvPr/>
        </p:nvSpPr>
        <p:spPr bwMode="auto">
          <a:xfrm>
            <a:off x="1322388" y="4256088"/>
            <a:ext cx="225742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Funded by Boeing: $900</a:t>
            </a:r>
          </a:p>
        </p:txBody>
      </p:sp>
      <p:pic>
        <p:nvPicPr>
          <p:cNvPr id="573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290638"/>
            <a:ext cx="86201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500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Issues</a:t>
            </a:r>
          </a:p>
        </p:txBody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6737350" cy="3725863"/>
          </a:xfrm>
        </p:spPr>
        <p:txBody>
          <a:bodyPr rtlCol="0">
            <a:noAutofit/>
          </a:bodyPr>
          <a:lstStyle/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Debugging PCB</a:t>
            </a:r>
            <a:endParaRPr lang="e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Due to timing issues with SPI Slave Select with CC3200, we were unable to get two Pixys communicating on the same SPI channel with our MCU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Laser Diode is to bright and can alter the color of targets, confusing Pixy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Due to lack of real time-keeping capabilities and slow refresh rate of servos, tracking quite difficult </a:t>
            </a:r>
            <a:endParaRPr lang="en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Custom web server can’t take full advantage of network processor so threads don’t execute as fast and is limited to one active connection to conserve resources.</a:t>
            </a: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endParaRPr lang="en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endParaRPr lang="e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Questions?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30300" y="3038475"/>
            <a:ext cx="5824538" cy="822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3"/>
          <p:cNvGrpSpPr>
            <a:grpSpLocks/>
          </p:cNvGrpSpPr>
          <p:nvPr/>
        </p:nvGrpSpPr>
        <p:grpSpPr bwMode="auto">
          <a:xfrm>
            <a:off x="600075" y="1284288"/>
            <a:ext cx="5964238" cy="3478212"/>
            <a:chOff x="609600" y="257175"/>
            <a:chExt cx="7938499" cy="4629150"/>
          </a:xfrm>
        </p:grpSpPr>
        <p:pic>
          <p:nvPicPr>
            <p:cNvPr id="1024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57175"/>
              <a:ext cx="7924800" cy="462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468361" y="3451733"/>
              <a:ext cx="1079738" cy="811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243" name="Shape 137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Overall Control System Design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-60000" flipH="1">
            <a:off x="6127750" y="4489450"/>
            <a:ext cx="434975" cy="280988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6" name="Shape 506"/>
          <p:cNvSpPr txBox="1">
            <a:spLocks noGrp="1"/>
          </p:cNvSpPr>
          <p:nvPr>
            <p:ph type="ctrTitle"/>
          </p:nvPr>
        </p:nvSpPr>
        <p:spPr>
          <a:xfrm>
            <a:off x="0" y="3908425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 smtClean="0">
                <a:solidFill>
                  <a:schemeClr val="bg1"/>
                </a:solidFill>
              </a:rPr>
              <a:t>AIR-STRIKE VIDEO DEMO</a:t>
            </a:r>
            <a:endParaRPr lang="e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1:</a:t>
            </a:r>
          </a:p>
        </p:txBody>
      </p:sp>
      <p:pic>
        <p:nvPicPr>
          <p:cNvPr id="4" name="23) Camera in gimbal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4675" y="1050925"/>
            <a:ext cx="5454650" cy="40925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2:</a:t>
            </a:r>
          </a:p>
        </p:txBody>
      </p:sp>
      <p:pic>
        <p:nvPicPr>
          <p:cNvPr id="3" name="Red balloon popping Slo mo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031875"/>
            <a:ext cx="7308850" cy="41116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3:</a:t>
            </a:r>
          </a:p>
        </p:txBody>
      </p:sp>
      <p:pic>
        <p:nvPicPr>
          <p:cNvPr id="4" name="15) Green pop instant goes to second and fail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0538" y="927100"/>
            <a:ext cx="5622925" cy="421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4:</a:t>
            </a:r>
          </a:p>
        </p:txBody>
      </p:sp>
      <p:pic>
        <p:nvPicPr>
          <p:cNvPr id="5" name="18) best video of laser flipping between balloon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463" y="979488"/>
            <a:ext cx="5553075" cy="41640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5:</a:t>
            </a:r>
          </a:p>
        </p:txBody>
      </p:sp>
      <p:pic>
        <p:nvPicPr>
          <p:cNvPr id="4" name="21) Blue Green Orange Combinati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952500"/>
            <a:ext cx="5588000" cy="4191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6:</a:t>
            </a:r>
          </a:p>
        </p:txBody>
      </p:sp>
      <p:pic>
        <p:nvPicPr>
          <p:cNvPr id="5" name="10) Green balloon pop and then release faile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450" y="1019175"/>
            <a:ext cx="5499100" cy="41243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7:</a:t>
            </a:r>
          </a:p>
        </p:txBody>
      </p:sp>
      <p:pic>
        <p:nvPicPr>
          <p:cNvPr id="4" name="8) Pop yellow release yellow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1813" y="987425"/>
            <a:ext cx="5540375" cy="41560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8:</a:t>
            </a:r>
          </a:p>
        </p:txBody>
      </p:sp>
      <p:pic>
        <p:nvPicPr>
          <p:cNvPr id="5" name="12) Failed floating green - popped instant clos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275" y="1014413"/>
            <a:ext cx="5505450" cy="41290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9:</a:t>
            </a:r>
          </a:p>
        </p:txBody>
      </p:sp>
      <p:pic>
        <p:nvPicPr>
          <p:cNvPr id="3" name="Popped yellow moving balloon replacement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75" t="8298" r="12781" b="9213"/>
          <a:stretch>
            <a:fillRect/>
          </a:stretch>
        </p:blipFill>
        <p:spPr>
          <a:xfrm>
            <a:off x="1230313" y="952500"/>
            <a:ext cx="6683375" cy="416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/>
              <a:t>Microcontroller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Trial 10:</a:t>
            </a:r>
          </a:p>
        </p:txBody>
      </p:sp>
      <p:pic>
        <p:nvPicPr>
          <p:cNvPr id="5" name="25) Final Video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0225" y="984250"/>
            <a:ext cx="5543550" cy="4159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And a whole lot of this!</a:t>
            </a:r>
          </a:p>
        </p:txBody>
      </p:sp>
      <p:pic>
        <p:nvPicPr>
          <p:cNvPr id="4" name="Jumping for ballo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1338" y="1001713"/>
            <a:ext cx="5521325" cy="41417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150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Microcontroller – CC3200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95250" y="1244600"/>
            <a:ext cx="6364288" cy="1573213"/>
          </a:xfrm>
        </p:spPr>
        <p:txBody>
          <a:bodyPr rtlCol="0">
            <a:noAutofit/>
          </a:bodyPr>
          <a:lstStyle/>
          <a:p>
            <a:pPr marL="457200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Able to interface with required peripherals. </a:t>
            </a: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/>
            </a:pP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Pixy camera 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SPI</a:t>
            </a: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Servos -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PWM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Laser Driver - </a:t>
            </a: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PWM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/>
            </a:pPr>
            <a:r>
              <a:rPr lang="e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USB</a:t>
            </a:r>
          </a:p>
          <a:p>
            <a:pPr marL="914400" lvl="1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/>
            </a:pPr>
            <a:endParaRPr lang="en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14362" indent="-3429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Wingdings 3" panose="05040102010807070707" pitchFamily="18" charset="2"/>
              <a:buNone/>
              <a:defRPr/>
            </a:pPr>
            <a:endParaRPr lang="e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2292" name="Picture 8" descr="https://support.exosite.com/hc/en-us/article_attachments/200936624/g78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2633663"/>
            <a:ext cx="35814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51"/>
          <p:cNvSpPr txBox="1">
            <a:spLocks/>
          </p:cNvSpPr>
          <p:nvPr/>
        </p:nvSpPr>
        <p:spPr bwMode="auto">
          <a:xfrm>
            <a:off x="165100" y="3001963"/>
            <a:ext cx="28194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457200" indent="-342900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  <a:sym typeface="Arial" charset="0"/>
              </a:rPr>
              <a:t>Network processor and MCU in one package.</a:t>
            </a:r>
          </a:p>
          <a:p>
            <a:pPr marL="614362" indent="-342900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 3" pitchFamily="18" charset="2"/>
              <a:buNone/>
              <a:defRPr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  <a:sym typeface="Arial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  <a:sym typeface="Arial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  <a:sym typeface="Arial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  <a:sym typeface="Arial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  <a:sym typeface="Arial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  <a:sym typeface="Arial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  <a:sym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hape 15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111375"/>
            <a:ext cx="164623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hape 157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Microcontroller - Divide and Conquer</a:t>
            </a:r>
          </a:p>
        </p:txBody>
      </p:sp>
      <p:sp>
        <p:nvSpPr>
          <p:cNvPr id="13316" name="Shape 161"/>
          <p:cNvSpPr txBox="1">
            <a:spLocks noChangeArrowheads="1"/>
          </p:cNvSpPr>
          <p:nvPr/>
        </p:nvSpPr>
        <p:spPr bwMode="auto">
          <a:xfrm>
            <a:off x="401638" y="1792288"/>
            <a:ext cx="17605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Target Identification</a:t>
            </a:r>
          </a:p>
        </p:txBody>
      </p:sp>
      <p:sp>
        <p:nvSpPr>
          <p:cNvPr id="13317" name="Shape 163"/>
          <p:cNvSpPr txBox="1">
            <a:spLocks noChangeArrowheads="1"/>
          </p:cNvSpPr>
          <p:nvPr/>
        </p:nvSpPr>
        <p:spPr bwMode="auto">
          <a:xfrm>
            <a:off x="2871788" y="1758950"/>
            <a:ext cx="20907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Master Control</a:t>
            </a:r>
          </a:p>
        </p:txBody>
      </p:sp>
      <p:sp>
        <p:nvSpPr>
          <p:cNvPr id="13318" name="Shape 164"/>
          <p:cNvSpPr>
            <a:spLocks noChangeArrowheads="1"/>
          </p:cNvSpPr>
          <p:nvPr/>
        </p:nvSpPr>
        <p:spPr bwMode="auto">
          <a:xfrm>
            <a:off x="1758950" y="2592388"/>
            <a:ext cx="984250" cy="433387"/>
          </a:xfrm>
          <a:prstGeom prst="leftRightArrow">
            <a:avLst>
              <a:gd name="adj1" fmla="val 50000"/>
              <a:gd name="adj2" fmla="val 50100"/>
            </a:avLst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338138" y="1181100"/>
            <a:ext cx="5989637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8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/>
            </a:pPr>
            <a:r>
              <a:rPr lang="en-US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Offload intensive processes off the main MCU</a:t>
            </a:r>
            <a:endParaRPr lang="en" sz="1800" kern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20" name="Picture 13" descr="CC3200 SimpleLink™ Wi-Fi® and Internet-of-Things solution, a Single-Chip Wireless MCU - CC3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2360613"/>
            <a:ext cx="167322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http://www.silica.com/fileadmin/02_Products/Productdetails/Texas_Instruments/SILICA_TI_CC3200_Software_Overview_B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97"/>
          <a:stretch>
            <a:fillRect/>
          </a:stretch>
        </p:blipFill>
        <p:spPr bwMode="auto">
          <a:xfrm>
            <a:off x="5535613" y="2238375"/>
            <a:ext cx="1905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Shape 163"/>
          <p:cNvSpPr txBox="1">
            <a:spLocks noChangeArrowheads="1"/>
          </p:cNvSpPr>
          <p:nvPr/>
        </p:nvSpPr>
        <p:spPr bwMode="auto">
          <a:xfrm>
            <a:off x="5408613" y="1778000"/>
            <a:ext cx="20907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Network Processor</a:t>
            </a:r>
          </a:p>
        </p:txBody>
      </p:sp>
      <p:sp>
        <p:nvSpPr>
          <p:cNvPr id="13323" name="Shape 164"/>
          <p:cNvSpPr>
            <a:spLocks noChangeArrowheads="1"/>
          </p:cNvSpPr>
          <p:nvPr/>
        </p:nvSpPr>
        <p:spPr bwMode="auto">
          <a:xfrm>
            <a:off x="4497388" y="2611438"/>
            <a:ext cx="984250" cy="433387"/>
          </a:xfrm>
          <a:prstGeom prst="leftRightArrow">
            <a:avLst>
              <a:gd name="adj1" fmla="val 50000"/>
              <a:gd name="adj2" fmla="val 50100"/>
            </a:avLst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4538" cy="1235075"/>
          </a:xfrm>
        </p:spPr>
        <p:txBody>
          <a:bodyPr lIns="91425" tIns="91425" rIns="91425" bIns="91425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dirty="0"/>
              <a:t>Software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655</TotalTime>
  <Words>1313</Words>
  <Application>Microsoft Office PowerPoint</Application>
  <PresentationFormat>On-screen Show (16:9)</PresentationFormat>
  <Paragraphs>258</Paragraphs>
  <Slides>61</Slides>
  <Notes>44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Facet</vt:lpstr>
      <vt:lpstr>AIR-STRIKE Aerial Intruder Removal - System for Tracking and Rendering Ineffective Knavish Enemies</vt:lpstr>
      <vt:lpstr>Motivation</vt:lpstr>
      <vt:lpstr>Goals and Objectives</vt:lpstr>
      <vt:lpstr>Specifications &amp; Requirements</vt:lpstr>
      <vt:lpstr>Overall Control System Design</vt:lpstr>
      <vt:lpstr>Microcontroller</vt:lpstr>
      <vt:lpstr>Microcontroller – CC3200</vt:lpstr>
      <vt:lpstr>Microcontroller - Divide and Conquer</vt:lpstr>
      <vt:lpstr>Software</vt:lpstr>
      <vt:lpstr>Software Architecture</vt:lpstr>
      <vt:lpstr>Software State Diagram</vt:lpstr>
      <vt:lpstr>Network Design</vt:lpstr>
      <vt:lpstr>Network Design - Purpose</vt:lpstr>
      <vt:lpstr>Network Architecture</vt:lpstr>
      <vt:lpstr>SimpleLink Thread</vt:lpstr>
      <vt:lpstr>Network Server</vt:lpstr>
      <vt:lpstr>HTTP/WebSocket Server Thread</vt:lpstr>
      <vt:lpstr>Network User Interface</vt:lpstr>
      <vt:lpstr>Network User Interface (continued)</vt:lpstr>
      <vt:lpstr>Vision System</vt:lpstr>
      <vt:lpstr>Camera</vt:lpstr>
      <vt:lpstr>Communicating with Pixy</vt:lpstr>
      <vt:lpstr>Line of Sight Transformations</vt:lpstr>
      <vt:lpstr>Radial Distortion</vt:lpstr>
      <vt:lpstr>Targeting Thread - Tracking</vt:lpstr>
      <vt:lpstr>PCB Design</vt:lpstr>
      <vt:lpstr>MCU Design/Schematics</vt:lpstr>
      <vt:lpstr>MCU Design/Schematics</vt:lpstr>
      <vt:lpstr>MCU Design/Schematics</vt:lpstr>
      <vt:lpstr>MCU Design/Schematics</vt:lpstr>
      <vt:lpstr>MCU Design/Schematics</vt:lpstr>
      <vt:lpstr>MCU Design/Schematics</vt:lpstr>
      <vt:lpstr>MCU Design/Schematics</vt:lpstr>
      <vt:lpstr>MCU Design/Schematics</vt:lpstr>
      <vt:lpstr>MCU Design/Board Layout</vt:lpstr>
      <vt:lpstr>Directed Energy</vt:lpstr>
      <vt:lpstr>Directed Energy System </vt:lpstr>
      <vt:lpstr>Diode Characteristics  </vt:lpstr>
      <vt:lpstr>Components</vt:lpstr>
      <vt:lpstr>Power Delivery</vt:lpstr>
      <vt:lpstr>2-Axis Gimbal </vt:lpstr>
      <vt:lpstr>Power PCB Design</vt:lpstr>
      <vt:lpstr>Power Design/Schematics </vt:lpstr>
      <vt:lpstr>Power Design/Board Layout </vt:lpstr>
      <vt:lpstr>Administrative Content</vt:lpstr>
      <vt:lpstr>Work Distribution</vt:lpstr>
      <vt:lpstr>Budget Distribution</vt:lpstr>
      <vt:lpstr>Issues</vt:lpstr>
      <vt:lpstr>Questions?</vt:lpstr>
      <vt:lpstr>AIR-STRIKE VIDEO DEMO</vt:lpstr>
      <vt:lpstr>Trial 1:</vt:lpstr>
      <vt:lpstr>Trial 2:</vt:lpstr>
      <vt:lpstr>Trial 3:</vt:lpstr>
      <vt:lpstr>Trial 4:</vt:lpstr>
      <vt:lpstr>Trial 5:</vt:lpstr>
      <vt:lpstr>Trial 6:</vt:lpstr>
      <vt:lpstr>Trial 7:</vt:lpstr>
      <vt:lpstr>Trial 8:</vt:lpstr>
      <vt:lpstr>Trial 9:</vt:lpstr>
      <vt:lpstr>Trial 10:</vt:lpstr>
      <vt:lpstr>And a whole lot of this!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AIR-STRIKE Aerial Intruder Removal - System for Tracking and Rendering Ineffective Knavish Enemies</dc:title>
  <dc:creator>Chris</dc:creator>
  <cp:lastModifiedBy>Kevin</cp:lastModifiedBy>
  <cp:revision>65</cp:revision>
  <dcterms:modified xsi:type="dcterms:W3CDTF">2015-04-20T20:24:34Z</dcterms:modified>
</cp:coreProperties>
</file>